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3"/>
  </p:notesMasterIdLst>
  <p:handoutMasterIdLst>
    <p:handoutMasterId r:id="rId44"/>
  </p:handoutMasterIdLst>
  <p:sldIdLst>
    <p:sldId id="371" r:id="rId2"/>
    <p:sldId id="372" r:id="rId3"/>
    <p:sldId id="373" r:id="rId4"/>
    <p:sldId id="368" r:id="rId5"/>
    <p:sldId id="264" r:id="rId6"/>
    <p:sldId id="266" r:id="rId7"/>
    <p:sldId id="276" r:id="rId8"/>
    <p:sldId id="289" r:id="rId9"/>
    <p:sldId id="350" r:id="rId10"/>
    <p:sldId id="290" r:id="rId11"/>
    <p:sldId id="291" r:id="rId12"/>
    <p:sldId id="296" r:id="rId13"/>
    <p:sldId id="316" r:id="rId14"/>
    <p:sldId id="318" r:id="rId15"/>
    <p:sldId id="331" r:id="rId16"/>
    <p:sldId id="334" r:id="rId17"/>
    <p:sldId id="336" r:id="rId18"/>
    <p:sldId id="351" r:id="rId19"/>
    <p:sldId id="337" r:id="rId20"/>
    <p:sldId id="338" r:id="rId21"/>
    <p:sldId id="340" r:id="rId22"/>
    <p:sldId id="324" r:id="rId23"/>
    <p:sldId id="352" r:id="rId24"/>
    <p:sldId id="325" r:id="rId25"/>
    <p:sldId id="326" r:id="rId26"/>
    <p:sldId id="329" r:id="rId27"/>
    <p:sldId id="353" r:id="rId28"/>
    <p:sldId id="354" r:id="rId29"/>
    <p:sldId id="355" r:id="rId30"/>
    <p:sldId id="358" r:id="rId31"/>
    <p:sldId id="359" r:id="rId32"/>
    <p:sldId id="360" r:id="rId33"/>
    <p:sldId id="361" r:id="rId34"/>
    <p:sldId id="362" r:id="rId35"/>
    <p:sldId id="376" r:id="rId36"/>
    <p:sldId id="364" r:id="rId37"/>
    <p:sldId id="365" r:id="rId38"/>
    <p:sldId id="375" r:id="rId39"/>
    <p:sldId id="366" r:id="rId40"/>
    <p:sldId id="367" r:id="rId41"/>
    <p:sldId id="377" r:id="rId42"/>
  </p:sldIdLst>
  <p:sldSz cx="7561263" cy="5346700"/>
  <p:notesSz cx="6797675" cy="9874250"/>
  <p:defaultTextStyle>
    <a:defPPr>
      <a:defRPr lang="ru-RU"/>
    </a:defPPr>
    <a:lvl1pPr marL="0" algn="l" defTabSz="618683" rtl="0" eaLnBrk="1" latinLnBrk="0" hangingPunct="1">
      <a:defRPr sz="1200" kern="1200">
        <a:solidFill>
          <a:schemeClr val="tx1"/>
        </a:solidFill>
        <a:latin typeface="+mn-lt"/>
        <a:ea typeface="+mn-ea"/>
        <a:cs typeface="+mn-cs"/>
      </a:defRPr>
    </a:lvl1pPr>
    <a:lvl2pPr marL="309342" algn="l" defTabSz="618683" rtl="0" eaLnBrk="1" latinLnBrk="0" hangingPunct="1">
      <a:defRPr sz="1200" kern="1200">
        <a:solidFill>
          <a:schemeClr val="tx1"/>
        </a:solidFill>
        <a:latin typeface="+mn-lt"/>
        <a:ea typeface="+mn-ea"/>
        <a:cs typeface="+mn-cs"/>
      </a:defRPr>
    </a:lvl2pPr>
    <a:lvl3pPr marL="618683" algn="l" defTabSz="618683" rtl="0" eaLnBrk="1" latinLnBrk="0" hangingPunct="1">
      <a:defRPr sz="1200" kern="1200">
        <a:solidFill>
          <a:schemeClr val="tx1"/>
        </a:solidFill>
        <a:latin typeface="+mn-lt"/>
        <a:ea typeface="+mn-ea"/>
        <a:cs typeface="+mn-cs"/>
      </a:defRPr>
    </a:lvl3pPr>
    <a:lvl4pPr marL="928025" algn="l" defTabSz="618683" rtl="0" eaLnBrk="1" latinLnBrk="0" hangingPunct="1">
      <a:defRPr sz="1200" kern="1200">
        <a:solidFill>
          <a:schemeClr val="tx1"/>
        </a:solidFill>
        <a:latin typeface="+mn-lt"/>
        <a:ea typeface="+mn-ea"/>
        <a:cs typeface="+mn-cs"/>
      </a:defRPr>
    </a:lvl4pPr>
    <a:lvl5pPr marL="1237366" algn="l" defTabSz="618683" rtl="0" eaLnBrk="1" latinLnBrk="0" hangingPunct="1">
      <a:defRPr sz="1200" kern="1200">
        <a:solidFill>
          <a:schemeClr val="tx1"/>
        </a:solidFill>
        <a:latin typeface="+mn-lt"/>
        <a:ea typeface="+mn-ea"/>
        <a:cs typeface="+mn-cs"/>
      </a:defRPr>
    </a:lvl5pPr>
    <a:lvl6pPr marL="1546708" algn="l" defTabSz="618683" rtl="0" eaLnBrk="1" latinLnBrk="0" hangingPunct="1">
      <a:defRPr sz="1200" kern="1200">
        <a:solidFill>
          <a:schemeClr val="tx1"/>
        </a:solidFill>
        <a:latin typeface="+mn-lt"/>
        <a:ea typeface="+mn-ea"/>
        <a:cs typeface="+mn-cs"/>
      </a:defRPr>
    </a:lvl6pPr>
    <a:lvl7pPr marL="1856049" algn="l" defTabSz="618683" rtl="0" eaLnBrk="1" latinLnBrk="0" hangingPunct="1">
      <a:defRPr sz="1200" kern="1200">
        <a:solidFill>
          <a:schemeClr val="tx1"/>
        </a:solidFill>
        <a:latin typeface="+mn-lt"/>
        <a:ea typeface="+mn-ea"/>
        <a:cs typeface="+mn-cs"/>
      </a:defRPr>
    </a:lvl7pPr>
    <a:lvl8pPr marL="2165391" algn="l" defTabSz="618683" rtl="0" eaLnBrk="1" latinLnBrk="0" hangingPunct="1">
      <a:defRPr sz="1200" kern="1200">
        <a:solidFill>
          <a:schemeClr val="tx1"/>
        </a:solidFill>
        <a:latin typeface="+mn-lt"/>
        <a:ea typeface="+mn-ea"/>
        <a:cs typeface="+mn-cs"/>
      </a:defRPr>
    </a:lvl8pPr>
    <a:lvl9pPr marL="2474732" algn="l" defTabSz="618683"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85">
          <p15:clr>
            <a:srgbClr val="A4A3A4"/>
          </p15:clr>
        </p15:guide>
        <p15:guide id="4"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9" autoAdjust="0"/>
    <p:restoredTop sz="99363" autoAdjust="0"/>
  </p:normalViewPr>
  <p:slideViewPr>
    <p:cSldViewPr snapToGrid="0">
      <p:cViewPr varScale="1">
        <p:scale>
          <a:sx n="89" d="100"/>
          <a:sy n="89" d="100"/>
        </p:scale>
        <p:origin x="1116" y="84"/>
      </p:cViewPr>
      <p:guideLst>
        <p:guide orient="horz" pos="2160"/>
        <p:guide pos="3840"/>
        <p:guide orient="horz" pos="1685"/>
        <p:guide pos="2382"/>
      </p:guideLst>
    </p:cSldViewPr>
  </p:slideViewPr>
  <p:outlineViewPr>
    <p:cViewPr>
      <p:scale>
        <a:sx n="33" d="100"/>
        <a:sy n="33" d="100"/>
      </p:scale>
      <p:origin x="48" y="744"/>
    </p:cViewPr>
  </p:outlineViewPr>
  <p:notesTextViewPr>
    <p:cViewPr>
      <p:scale>
        <a:sx n="1" d="1"/>
        <a:sy n="1" d="1"/>
      </p:scale>
      <p:origin x="0" y="0"/>
    </p:cViewPr>
  </p:notesTextViewPr>
  <p:sorterViewPr>
    <p:cViewPr varScale="1">
      <p:scale>
        <a:sx n="100" d="100"/>
        <a:sy n="100" d="100"/>
      </p:scale>
      <p:origin x="0" y="34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B4870E5C-6747-45EB-93EC-346D92F5C246}" type="datetimeFigureOut">
              <a:rPr lang="ru-RU" smtClean="0"/>
              <a:pPr/>
              <a:t>19.12.2016</a:t>
            </a:fld>
            <a:endParaRPr lang="ru-RU"/>
          </a:p>
        </p:txBody>
      </p:sp>
      <p:sp>
        <p:nvSpPr>
          <p:cNvPr id="4" name="Нижний колонтитул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FC9B0FE1-9FD4-4371-AF2A-13DD48C52135}" type="slidenum">
              <a:rPr lang="ru-RU" smtClean="0"/>
              <a:pPr/>
              <a:t>‹#›</a:t>
            </a:fld>
            <a:endParaRPr lang="ru-RU"/>
          </a:p>
        </p:txBody>
      </p:sp>
    </p:spTree>
    <p:extLst>
      <p:ext uri="{BB962C8B-B14F-4D97-AF65-F5344CB8AC3E}">
        <p14:creationId xmlns:p14="http://schemas.microsoft.com/office/powerpoint/2010/main" val="41920306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6F0AD194-8830-49D3-A9EE-B023F4A8EA07}" type="datetimeFigureOut">
              <a:rPr lang="ru-RU" smtClean="0"/>
              <a:pPr/>
              <a:t>19.12.2016</a:t>
            </a:fld>
            <a:endParaRPr lang="ru-RU"/>
          </a:p>
        </p:txBody>
      </p:sp>
      <p:sp>
        <p:nvSpPr>
          <p:cNvPr id="4" name="Образ слайда 3"/>
          <p:cNvSpPr>
            <a:spLocks noGrp="1" noRot="1" noChangeAspect="1"/>
          </p:cNvSpPr>
          <p:nvPr>
            <p:ph type="sldImg" idx="2"/>
          </p:nvPr>
        </p:nvSpPr>
        <p:spPr>
          <a:xfrm>
            <a:off x="782638" y="741363"/>
            <a:ext cx="5232400" cy="37020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1176852E-A6BF-4CCC-839D-5A1E26E3D585}" type="slidenum">
              <a:rPr lang="ru-RU" smtClean="0"/>
              <a:pPr/>
              <a:t>‹#›</a:t>
            </a:fld>
            <a:endParaRPr lang="ru-RU"/>
          </a:p>
        </p:txBody>
      </p:sp>
    </p:spTree>
    <p:extLst>
      <p:ext uri="{BB962C8B-B14F-4D97-AF65-F5344CB8AC3E}">
        <p14:creationId xmlns:p14="http://schemas.microsoft.com/office/powerpoint/2010/main" val="2317311203"/>
      </p:ext>
    </p:extLst>
  </p:cSld>
  <p:clrMap bg1="lt1" tx1="dk1" bg2="lt2" tx2="dk2" accent1="accent1" accent2="accent2" accent3="accent3" accent4="accent4" accent5="accent5" accent6="accent6" hlink="hlink" folHlink="folHlink"/>
  <p:hf hdr="0" dt="0"/>
  <p:notesStyle>
    <a:lvl1pPr marL="0" algn="l" defTabSz="618683" rtl="0" eaLnBrk="1" latinLnBrk="0" hangingPunct="1">
      <a:defRPr sz="800" kern="1200">
        <a:solidFill>
          <a:schemeClr val="tx1"/>
        </a:solidFill>
        <a:latin typeface="+mn-lt"/>
        <a:ea typeface="+mn-ea"/>
        <a:cs typeface="+mn-cs"/>
      </a:defRPr>
    </a:lvl1pPr>
    <a:lvl2pPr marL="309342" algn="l" defTabSz="618683" rtl="0" eaLnBrk="1" latinLnBrk="0" hangingPunct="1">
      <a:defRPr sz="800" kern="1200">
        <a:solidFill>
          <a:schemeClr val="tx1"/>
        </a:solidFill>
        <a:latin typeface="+mn-lt"/>
        <a:ea typeface="+mn-ea"/>
        <a:cs typeface="+mn-cs"/>
      </a:defRPr>
    </a:lvl2pPr>
    <a:lvl3pPr marL="618683" algn="l" defTabSz="618683" rtl="0" eaLnBrk="1" latinLnBrk="0" hangingPunct="1">
      <a:defRPr sz="800" kern="1200">
        <a:solidFill>
          <a:schemeClr val="tx1"/>
        </a:solidFill>
        <a:latin typeface="+mn-lt"/>
        <a:ea typeface="+mn-ea"/>
        <a:cs typeface="+mn-cs"/>
      </a:defRPr>
    </a:lvl3pPr>
    <a:lvl4pPr marL="928025" algn="l" defTabSz="618683" rtl="0" eaLnBrk="1" latinLnBrk="0" hangingPunct="1">
      <a:defRPr sz="800" kern="1200">
        <a:solidFill>
          <a:schemeClr val="tx1"/>
        </a:solidFill>
        <a:latin typeface="+mn-lt"/>
        <a:ea typeface="+mn-ea"/>
        <a:cs typeface="+mn-cs"/>
      </a:defRPr>
    </a:lvl4pPr>
    <a:lvl5pPr marL="1237366" algn="l" defTabSz="618683" rtl="0" eaLnBrk="1" latinLnBrk="0" hangingPunct="1">
      <a:defRPr sz="800" kern="1200">
        <a:solidFill>
          <a:schemeClr val="tx1"/>
        </a:solidFill>
        <a:latin typeface="+mn-lt"/>
        <a:ea typeface="+mn-ea"/>
        <a:cs typeface="+mn-cs"/>
      </a:defRPr>
    </a:lvl5pPr>
    <a:lvl6pPr marL="1546708" algn="l" defTabSz="618683" rtl="0" eaLnBrk="1" latinLnBrk="0" hangingPunct="1">
      <a:defRPr sz="800" kern="1200">
        <a:solidFill>
          <a:schemeClr val="tx1"/>
        </a:solidFill>
        <a:latin typeface="+mn-lt"/>
        <a:ea typeface="+mn-ea"/>
        <a:cs typeface="+mn-cs"/>
      </a:defRPr>
    </a:lvl6pPr>
    <a:lvl7pPr marL="1856049" algn="l" defTabSz="618683" rtl="0" eaLnBrk="1" latinLnBrk="0" hangingPunct="1">
      <a:defRPr sz="800" kern="1200">
        <a:solidFill>
          <a:schemeClr val="tx1"/>
        </a:solidFill>
        <a:latin typeface="+mn-lt"/>
        <a:ea typeface="+mn-ea"/>
        <a:cs typeface="+mn-cs"/>
      </a:defRPr>
    </a:lvl7pPr>
    <a:lvl8pPr marL="2165391" algn="l" defTabSz="618683" rtl="0" eaLnBrk="1" latinLnBrk="0" hangingPunct="1">
      <a:defRPr sz="800" kern="1200">
        <a:solidFill>
          <a:schemeClr val="tx1"/>
        </a:solidFill>
        <a:latin typeface="+mn-lt"/>
        <a:ea typeface="+mn-ea"/>
        <a:cs typeface="+mn-cs"/>
      </a:defRPr>
    </a:lvl8pPr>
    <a:lvl9pPr marL="2474732" algn="l" defTabSz="618683"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a:t>
            </a:fld>
            <a:endParaRPr lang="ru-RU"/>
          </a:p>
        </p:txBody>
      </p:sp>
    </p:spTree>
    <p:extLst>
      <p:ext uri="{BB962C8B-B14F-4D97-AF65-F5344CB8AC3E}">
        <p14:creationId xmlns:p14="http://schemas.microsoft.com/office/powerpoint/2010/main" val="376461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10</a:t>
            </a:fld>
            <a:endParaRPr lang="ru-RU"/>
          </a:p>
        </p:txBody>
      </p:sp>
    </p:spTree>
    <p:extLst>
      <p:ext uri="{BB962C8B-B14F-4D97-AF65-F5344CB8AC3E}">
        <p14:creationId xmlns:p14="http://schemas.microsoft.com/office/powerpoint/2010/main" val="203552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11</a:t>
            </a:fld>
            <a:endParaRPr lang="ru-RU"/>
          </a:p>
        </p:txBody>
      </p:sp>
    </p:spTree>
    <p:extLst>
      <p:ext uri="{BB962C8B-B14F-4D97-AF65-F5344CB8AC3E}">
        <p14:creationId xmlns:p14="http://schemas.microsoft.com/office/powerpoint/2010/main" val="21920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12</a:t>
            </a:fld>
            <a:endParaRPr lang="ru-RU"/>
          </a:p>
        </p:txBody>
      </p:sp>
    </p:spTree>
    <p:extLst>
      <p:ext uri="{BB962C8B-B14F-4D97-AF65-F5344CB8AC3E}">
        <p14:creationId xmlns:p14="http://schemas.microsoft.com/office/powerpoint/2010/main" val="50954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13</a:t>
            </a:fld>
            <a:endParaRPr lang="ru-RU"/>
          </a:p>
        </p:txBody>
      </p:sp>
    </p:spTree>
    <p:extLst>
      <p:ext uri="{BB962C8B-B14F-4D97-AF65-F5344CB8AC3E}">
        <p14:creationId xmlns:p14="http://schemas.microsoft.com/office/powerpoint/2010/main" val="1444230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14</a:t>
            </a:fld>
            <a:endParaRPr lang="ru-RU"/>
          </a:p>
        </p:txBody>
      </p:sp>
    </p:spTree>
    <p:extLst>
      <p:ext uri="{BB962C8B-B14F-4D97-AF65-F5344CB8AC3E}">
        <p14:creationId xmlns:p14="http://schemas.microsoft.com/office/powerpoint/2010/main" val="4121519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15</a:t>
            </a:fld>
            <a:endParaRPr lang="ru-RU"/>
          </a:p>
        </p:txBody>
      </p:sp>
    </p:spTree>
    <p:extLst>
      <p:ext uri="{BB962C8B-B14F-4D97-AF65-F5344CB8AC3E}">
        <p14:creationId xmlns:p14="http://schemas.microsoft.com/office/powerpoint/2010/main" val="190926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16</a:t>
            </a:fld>
            <a:endParaRPr lang="ru-RU"/>
          </a:p>
        </p:txBody>
      </p:sp>
    </p:spTree>
    <p:extLst>
      <p:ext uri="{BB962C8B-B14F-4D97-AF65-F5344CB8AC3E}">
        <p14:creationId xmlns:p14="http://schemas.microsoft.com/office/powerpoint/2010/main" val="96169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17</a:t>
            </a:fld>
            <a:endParaRPr lang="ru-RU"/>
          </a:p>
        </p:txBody>
      </p:sp>
    </p:spTree>
    <p:extLst>
      <p:ext uri="{BB962C8B-B14F-4D97-AF65-F5344CB8AC3E}">
        <p14:creationId xmlns:p14="http://schemas.microsoft.com/office/powerpoint/2010/main" val="711871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18</a:t>
            </a:fld>
            <a:endParaRPr lang="ru-RU"/>
          </a:p>
        </p:txBody>
      </p:sp>
    </p:spTree>
    <p:extLst>
      <p:ext uri="{BB962C8B-B14F-4D97-AF65-F5344CB8AC3E}">
        <p14:creationId xmlns:p14="http://schemas.microsoft.com/office/powerpoint/2010/main" val="2934498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19</a:t>
            </a:fld>
            <a:endParaRPr lang="ru-RU"/>
          </a:p>
        </p:txBody>
      </p:sp>
    </p:spTree>
    <p:extLst>
      <p:ext uri="{BB962C8B-B14F-4D97-AF65-F5344CB8AC3E}">
        <p14:creationId xmlns:p14="http://schemas.microsoft.com/office/powerpoint/2010/main" val="212366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2638" y="741363"/>
            <a:ext cx="5232400" cy="3702050"/>
          </a:xfrm>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a:t>
            </a:fld>
            <a:endParaRPr lang="ru-RU"/>
          </a:p>
        </p:txBody>
      </p:sp>
    </p:spTree>
    <p:extLst>
      <p:ext uri="{BB962C8B-B14F-4D97-AF65-F5344CB8AC3E}">
        <p14:creationId xmlns:p14="http://schemas.microsoft.com/office/powerpoint/2010/main" val="69024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20</a:t>
            </a:fld>
            <a:endParaRPr lang="ru-RU"/>
          </a:p>
        </p:txBody>
      </p:sp>
    </p:spTree>
    <p:extLst>
      <p:ext uri="{BB962C8B-B14F-4D97-AF65-F5344CB8AC3E}">
        <p14:creationId xmlns:p14="http://schemas.microsoft.com/office/powerpoint/2010/main" val="413794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21</a:t>
            </a:fld>
            <a:endParaRPr lang="ru-RU"/>
          </a:p>
        </p:txBody>
      </p:sp>
    </p:spTree>
    <p:extLst>
      <p:ext uri="{BB962C8B-B14F-4D97-AF65-F5344CB8AC3E}">
        <p14:creationId xmlns:p14="http://schemas.microsoft.com/office/powerpoint/2010/main" val="3898677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22</a:t>
            </a:fld>
            <a:endParaRPr lang="ru-RU"/>
          </a:p>
        </p:txBody>
      </p:sp>
    </p:spTree>
    <p:extLst>
      <p:ext uri="{BB962C8B-B14F-4D97-AF65-F5344CB8AC3E}">
        <p14:creationId xmlns:p14="http://schemas.microsoft.com/office/powerpoint/2010/main" val="1124192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23</a:t>
            </a:fld>
            <a:endParaRPr lang="ru-RU"/>
          </a:p>
        </p:txBody>
      </p:sp>
    </p:spTree>
    <p:extLst>
      <p:ext uri="{BB962C8B-B14F-4D97-AF65-F5344CB8AC3E}">
        <p14:creationId xmlns:p14="http://schemas.microsoft.com/office/powerpoint/2010/main" val="258511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24</a:t>
            </a:fld>
            <a:endParaRPr lang="ru-RU"/>
          </a:p>
        </p:txBody>
      </p:sp>
    </p:spTree>
    <p:extLst>
      <p:ext uri="{BB962C8B-B14F-4D97-AF65-F5344CB8AC3E}">
        <p14:creationId xmlns:p14="http://schemas.microsoft.com/office/powerpoint/2010/main" val="54649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25</a:t>
            </a:fld>
            <a:endParaRPr lang="ru-RU"/>
          </a:p>
        </p:txBody>
      </p:sp>
    </p:spTree>
    <p:extLst>
      <p:ext uri="{BB962C8B-B14F-4D97-AF65-F5344CB8AC3E}">
        <p14:creationId xmlns:p14="http://schemas.microsoft.com/office/powerpoint/2010/main" val="2801353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26</a:t>
            </a:fld>
            <a:endParaRPr lang="ru-RU"/>
          </a:p>
        </p:txBody>
      </p:sp>
    </p:spTree>
    <p:extLst>
      <p:ext uri="{BB962C8B-B14F-4D97-AF65-F5344CB8AC3E}">
        <p14:creationId xmlns:p14="http://schemas.microsoft.com/office/powerpoint/2010/main" val="1807677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27</a:t>
            </a:fld>
            <a:endParaRPr lang="ru-RU"/>
          </a:p>
        </p:txBody>
      </p:sp>
    </p:spTree>
    <p:extLst>
      <p:ext uri="{BB962C8B-B14F-4D97-AF65-F5344CB8AC3E}">
        <p14:creationId xmlns:p14="http://schemas.microsoft.com/office/powerpoint/2010/main" val="3159969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28</a:t>
            </a:fld>
            <a:endParaRPr lang="ru-RU"/>
          </a:p>
        </p:txBody>
      </p:sp>
    </p:spTree>
    <p:extLst>
      <p:ext uri="{BB962C8B-B14F-4D97-AF65-F5344CB8AC3E}">
        <p14:creationId xmlns:p14="http://schemas.microsoft.com/office/powerpoint/2010/main" val="3021636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29</a:t>
            </a:fld>
            <a:endParaRPr lang="ru-RU"/>
          </a:p>
        </p:txBody>
      </p:sp>
    </p:spTree>
    <p:extLst>
      <p:ext uri="{BB962C8B-B14F-4D97-AF65-F5344CB8AC3E}">
        <p14:creationId xmlns:p14="http://schemas.microsoft.com/office/powerpoint/2010/main" val="347004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a:t>
            </a:fld>
            <a:endParaRPr lang="ru-RU"/>
          </a:p>
        </p:txBody>
      </p:sp>
    </p:spTree>
    <p:extLst>
      <p:ext uri="{BB962C8B-B14F-4D97-AF65-F5344CB8AC3E}">
        <p14:creationId xmlns:p14="http://schemas.microsoft.com/office/powerpoint/2010/main" val="2452151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30</a:t>
            </a:fld>
            <a:endParaRPr lang="ru-RU"/>
          </a:p>
        </p:txBody>
      </p:sp>
    </p:spTree>
    <p:extLst>
      <p:ext uri="{BB962C8B-B14F-4D97-AF65-F5344CB8AC3E}">
        <p14:creationId xmlns:p14="http://schemas.microsoft.com/office/powerpoint/2010/main" val="1454283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31</a:t>
            </a:fld>
            <a:endParaRPr lang="ru-RU"/>
          </a:p>
        </p:txBody>
      </p:sp>
    </p:spTree>
    <p:extLst>
      <p:ext uri="{BB962C8B-B14F-4D97-AF65-F5344CB8AC3E}">
        <p14:creationId xmlns:p14="http://schemas.microsoft.com/office/powerpoint/2010/main" val="1723185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32</a:t>
            </a:fld>
            <a:endParaRPr lang="ru-RU"/>
          </a:p>
        </p:txBody>
      </p:sp>
    </p:spTree>
    <p:extLst>
      <p:ext uri="{BB962C8B-B14F-4D97-AF65-F5344CB8AC3E}">
        <p14:creationId xmlns:p14="http://schemas.microsoft.com/office/powerpoint/2010/main" val="1504208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33</a:t>
            </a:fld>
            <a:endParaRPr lang="ru-RU"/>
          </a:p>
        </p:txBody>
      </p:sp>
    </p:spTree>
    <p:extLst>
      <p:ext uri="{BB962C8B-B14F-4D97-AF65-F5344CB8AC3E}">
        <p14:creationId xmlns:p14="http://schemas.microsoft.com/office/powerpoint/2010/main" val="1563960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34</a:t>
            </a:fld>
            <a:endParaRPr lang="ru-RU"/>
          </a:p>
        </p:txBody>
      </p:sp>
    </p:spTree>
    <p:extLst>
      <p:ext uri="{BB962C8B-B14F-4D97-AF65-F5344CB8AC3E}">
        <p14:creationId xmlns:p14="http://schemas.microsoft.com/office/powerpoint/2010/main" val="1715941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36</a:t>
            </a:fld>
            <a:endParaRPr lang="ru-RU"/>
          </a:p>
        </p:txBody>
      </p:sp>
    </p:spTree>
    <p:extLst>
      <p:ext uri="{BB962C8B-B14F-4D97-AF65-F5344CB8AC3E}">
        <p14:creationId xmlns:p14="http://schemas.microsoft.com/office/powerpoint/2010/main" val="1969941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37</a:t>
            </a:fld>
            <a:endParaRPr lang="ru-RU"/>
          </a:p>
        </p:txBody>
      </p:sp>
    </p:spTree>
    <p:extLst>
      <p:ext uri="{BB962C8B-B14F-4D97-AF65-F5344CB8AC3E}">
        <p14:creationId xmlns:p14="http://schemas.microsoft.com/office/powerpoint/2010/main" val="483972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38</a:t>
            </a:fld>
            <a:endParaRPr lang="ru-RU"/>
          </a:p>
        </p:txBody>
      </p:sp>
    </p:spTree>
    <p:extLst>
      <p:ext uri="{BB962C8B-B14F-4D97-AF65-F5344CB8AC3E}">
        <p14:creationId xmlns:p14="http://schemas.microsoft.com/office/powerpoint/2010/main" val="638856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39</a:t>
            </a:fld>
            <a:endParaRPr lang="ru-RU"/>
          </a:p>
        </p:txBody>
      </p:sp>
    </p:spTree>
    <p:extLst>
      <p:ext uri="{BB962C8B-B14F-4D97-AF65-F5344CB8AC3E}">
        <p14:creationId xmlns:p14="http://schemas.microsoft.com/office/powerpoint/2010/main" val="3966929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40</a:t>
            </a:fld>
            <a:endParaRPr lang="ru-RU"/>
          </a:p>
        </p:txBody>
      </p:sp>
    </p:spTree>
    <p:extLst>
      <p:ext uri="{BB962C8B-B14F-4D97-AF65-F5344CB8AC3E}">
        <p14:creationId xmlns:p14="http://schemas.microsoft.com/office/powerpoint/2010/main" val="109389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82638" y="741363"/>
            <a:ext cx="5232400" cy="3702050"/>
          </a:xfrm>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4</a:t>
            </a:fld>
            <a:endParaRPr lang="ru-RU"/>
          </a:p>
        </p:txBody>
      </p:sp>
    </p:spTree>
    <p:extLst>
      <p:ext uri="{BB962C8B-B14F-4D97-AF65-F5344CB8AC3E}">
        <p14:creationId xmlns:p14="http://schemas.microsoft.com/office/powerpoint/2010/main" val="3315606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41</a:t>
            </a:fld>
            <a:endParaRPr lang="ru-RU"/>
          </a:p>
        </p:txBody>
      </p:sp>
    </p:spTree>
    <p:extLst>
      <p:ext uri="{BB962C8B-B14F-4D97-AF65-F5344CB8AC3E}">
        <p14:creationId xmlns:p14="http://schemas.microsoft.com/office/powerpoint/2010/main" val="389186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5</a:t>
            </a:fld>
            <a:endParaRPr lang="ru-RU"/>
          </a:p>
        </p:txBody>
      </p:sp>
    </p:spTree>
    <p:extLst>
      <p:ext uri="{BB962C8B-B14F-4D97-AF65-F5344CB8AC3E}">
        <p14:creationId xmlns:p14="http://schemas.microsoft.com/office/powerpoint/2010/main" val="241387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6</a:t>
            </a:fld>
            <a:endParaRPr lang="ru-RU"/>
          </a:p>
        </p:txBody>
      </p:sp>
    </p:spTree>
    <p:extLst>
      <p:ext uri="{BB962C8B-B14F-4D97-AF65-F5344CB8AC3E}">
        <p14:creationId xmlns:p14="http://schemas.microsoft.com/office/powerpoint/2010/main" val="116355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7</a:t>
            </a:fld>
            <a:endParaRPr lang="ru-RU"/>
          </a:p>
        </p:txBody>
      </p:sp>
    </p:spTree>
    <p:extLst>
      <p:ext uri="{BB962C8B-B14F-4D97-AF65-F5344CB8AC3E}">
        <p14:creationId xmlns:p14="http://schemas.microsoft.com/office/powerpoint/2010/main" val="217355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8</a:t>
            </a:fld>
            <a:endParaRPr lang="ru-RU"/>
          </a:p>
        </p:txBody>
      </p:sp>
    </p:spTree>
    <p:extLst>
      <p:ext uri="{BB962C8B-B14F-4D97-AF65-F5344CB8AC3E}">
        <p14:creationId xmlns:p14="http://schemas.microsoft.com/office/powerpoint/2010/main" val="116655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endParaRPr lang="ru-RU"/>
          </a:p>
        </p:txBody>
      </p:sp>
      <p:sp>
        <p:nvSpPr>
          <p:cNvPr id="5" name="Номер слайда 4"/>
          <p:cNvSpPr>
            <a:spLocks noGrp="1"/>
          </p:cNvSpPr>
          <p:nvPr>
            <p:ph type="sldNum" sz="quarter" idx="11"/>
          </p:nvPr>
        </p:nvSpPr>
        <p:spPr/>
        <p:txBody>
          <a:bodyPr/>
          <a:lstStyle/>
          <a:p>
            <a:fld id="{1176852E-A6BF-4CCC-839D-5A1E26E3D585}" type="slidenum">
              <a:rPr lang="ru-RU" smtClean="0"/>
              <a:pPr/>
              <a:t>9</a:t>
            </a:fld>
            <a:endParaRPr lang="ru-RU"/>
          </a:p>
        </p:txBody>
      </p:sp>
    </p:spTree>
    <p:extLst>
      <p:ext uri="{BB962C8B-B14F-4D97-AF65-F5344CB8AC3E}">
        <p14:creationId xmlns:p14="http://schemas.microsoft.com/office/powerpoint/2010/main" val="296451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252044" y="256644"/>
            <a:ext cx="7055239" cy="4831223"/>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10" name="Скругленный прямоугольник 9"/>
          <p:cNvSpPr/>
          <p:nvPr/>
        </p:nvSpPr>
        <p:spPr>
          <a:xfrm>
            <a:off x="346143" y="338486"/>
            <a:ext cx="6868981" cy="2423837"/>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5" name="Заголовок 4"/>
          <p:cNvSpPr>
            <a:spLocks noGrp="1"/>
          </p:cNvSpPr>
          <p:nvPr>
            <p:ph type="ctrTitle"/>
          </p:nvPr>
        </p:nvSpPr>
        <p:spPr>
          <a:xfrm>
            <a:off x="597340" y="1419086"/>
            <a:ext cx="6427074" cy="1425787"/>
          </a:xfrm>
        </p:spPr>
        <p:txBody>
          <a:bodyPr lIns="30934" rIns="30934" bIns="30934"/>
          <a:lstStyle>
            <a:lvl1pPr algn="r">
              <a:defRPr sz="30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597340" y="2872961"/>
            <a:ext cx="6427074" cy="712893"/>
          </a:xfrm>
        </p:spPr>
        <p:txBody>
          <a:bodyPr lIns="123737" tIns="0"/>
          <a:lstStyle>
            <a:lvl1pPr marL="24747" indent="0" algn="r">
              <a:spcBef>
                <a:spcPts val="0"/>
              </a:spcBef>
              <a:buNone/>
              <a:defRPr sz="1400">
                <a:solidFill>
                  <a:schemeClr val="bg2">
                    <a:shade val="25000"/>
                  </a:schemeClr>
                </a:solidFill>
              </a:defRPr>
            </a:lvl1pPr>
            <a:lvl2pPr marL="309342" indent="0" algn="ctr">
              <a:buNone/>
            </a:lvl2pPr>
            <a:lvl3pPr marL="618683" indent="0" algn="ctr">
              <a:buNone/>
            </a:lvl3pPr>
            <a:lvl4pPr marL="928025" indent="0" algn="ctr">
              <a:buNone/>
            </a:lvl4pPr>
            <a:lvl5pPr marL="1237366" indent="0" algn="ctr">
              <a:buNone/>
            </a:lvl5pPr>
            <a:lvl6pPr marL="1546708" indent="0" algn="ctr">
              <a:buNone/>
            </a:lvl6pPr>
            <a:lvl7pPr marL="1856049" indent="0" algn="ctr">
              <a:buNone/>
            </a:lvl7pPr>
            <a:lvl8pPr marL="2165391" indent="0" algn="ctr">
              <a:buNone/>
            </a:lvl8pPr>
            <a:lvl9pPr marL="2474732"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34578149-E536-4486-A4DF-4A65AF7E2E0D}" type="datetime1">
              <a:rPr lang="ru-RU" smtClean="0"/>
              <a:pPr/>
              <a:t>19.12.2016</a:t>
            </a:fld>
            <a:endParaRPr lang="ru-RU"/>
          </a:p>
        </p:txBody>
      </p:sp>
      <p:sp>
        <p:nvSpPr>
          <p:cNvPr id="8" name="Нижний колонтитул 7"/>
          <p:cNvSpPr>
            <a:spLocks noGrp="1"/>
          </p:cNvSpPr>
          <p:nvPr>
            <p:ph type="ftr" sz="quarter" idx="11"/>
          </p:nvPr>
        </p:nvSpPr>
        <p:spPr/>
        <p:txBody>
          <a:bodyPr/>
          <a:lstStyle/>
          <a:p>
            <a:r>
              <a:rPr lang="ru-RU" smtClean="0"/>
              <a:t>2016</a:t>
            </a:r>
            <a:endParaRPr lang="ru-RU"/>
          </a:p>
        </p:txBody>
      </p:sp>
      <p:sp>
        <p:nvSpPr>
          <p:cNvPr id="11" name="Номер слайда 10"/>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870" y="3885269"/>
            <a:ext cx="6767330" cy="819828"/>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15870" y="413479"/>
            <a:ext cx="6767330" cy="326505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462F1D1-A5D3-461A-B08D-A773A48D5CD3}" type="datetime1">
              <a:rPr lang="ru-RU" smtClean="0"/>
              <a:pPr/>
              <a:t>19.12.2016</a:t>
            </a:fld>
            <a:endParaRPr lang="ru-RU"/>
          </a:p>
        </p:txBody>
      </p:sp>
      <p:sp>
        <p:nvSpPr>
          <p:cNvPr id="5" name="Нижний колонтитул 4"/>
          <p:cNvSpPr>
            <a:spLocks noGrp="1"/>
          </p:cNvSpPr>
          <p:nvPr>
            <p:ph type="ftr" sz="quarter" idx="11"/>
          </p:nvPr>
        </p:nvSpPr>
        <p:spPr/>
        <p:txBody>
          <a:bodyPr/>
          <a:lstStyle/>
          <a:p>
            <a:r>
              <a:rPr lang="ru-RU" smtClean="0"/>
              <a:t>2016</a:t>
            </a:r>
            <a:endParaRPr lang="ru-RU"/>
          </a:p>
        </p:txBody>
      </p:sp>
      <p:sp>
        <p:nvSpPr>
          <p:cNvPr id="6" name="Номер слайда 5"/>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481916" y="415859"/>
            <a:ext cx="1638274" cy="4099136"/>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41075" y="415857"/>
            <a:ext cx="4914821" cy="4099138"/>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486AA2C-B5D8-4AE0-8260-C493F647DC29}" type="datetime1">
              <a:rPr lang="ru-RU" smtClean="0"/>
              <a:pPr/>
              <a:t>19.12.2016</a:t>
            </a:fld>
            <a:endParaRPr lang="ru-RU"/>
          </a:p>
        </p:txBody>
      </p:sp>
      <p:sp>
        <p:nvSpPr>
          <p:cNvPr id="5" name="Нижний колонтитул 4"/>
          <p:cNvSpPr>
            <a:spLocks noGrp="1"/>
          </p:cNvSpPr>
          <p:nvPr>
            <p:ph type="ftr" sz="quarter" idx="11"/>
          </p:nvPr>
        </p:nvSpPr>
        <p:spPr/>
        <p:txBody>
          <a:bodyPr/>
          <a:lstStyle/>
          <a:p>
            <a:r>
              <a:rPr lang="ru-RU" smtClean="0"/>
              <a:t>2016</a:t>
            </a:r>
            <a:endParaRPr lang="ru-RU"/>
          </a:p>
        </p:txBody>
      </p:sp>
      <p:sp>
        <p:nvSpPr>
          <p:cNvPr id="6" name="Номер слайда 5"/>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870" y="3885269"/>
            <a:ext cx="6767330" cy="819828"/>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15870" y="413479"/>
            <a:ext cx="6767330" cy="3265051"/>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32EB024-18B6-4FF0-B4DD-58B30AF0278A}" type="datetime1">
              <a:rPr lang="ru-RU" smtClean="0"/>
              <a:pPr/>
              <a:t>19.12.2016</a:t>
            </a:fld>
            <a:endParaRPr lang="ru-RU"/>
          </a:p>
        </p:txBody>
      </p:sp>
      <p:sp>
        <p:nvSpPr>
          <p:cNvPr id="5" name="Нижний колонтитул 4"/>
          <p:cNvSpPr>
            <a:spLocks noGrp="1"/>
          </p:cNvSpPr>
          <p:nvPr>
            <p:ph type="ftr" sz="quarter" idx="11"/>
          </p:nvPr>
        </p:nvSpPr>
        <p:spPr/>
        <p:txBody>
          <a:bodyPr/>
          <a:lstStyle/>
          <a:p>
            <a:r>
              <a:rPr lang="ru-RU" smtClean="0"/>
              <a:t>2016</a:t>
            </a:r>
            <a:endParaRPr lang="ru-RU"/>
          </a:p>
        </p:txBody>
      </p:sp>
      <p:sp>
        <p:nvSpPr>
          <p:cNvPr id="6" name="Номер слайда 5"/>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252044" y="256644"/>
            <a:ext cx="7055239" cy="4831223"/>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11" name="Скругленный прямоугольник 10"/>
          <p:cNvSpPr/>
          <p:nvPr/>
        </p:nvSpPr>
        <p:spPr>
          <a:xfrm>
            <a:off x="346143" y="338487"/>
            <a:ext cx="6868981" cy="33846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2" name="Заголовок 1"/>
          <p:cNvSpPr>
            <a:spLocks noGrp="1"/>
          </p:cNvSpPr>
          <p:nvPr>
            <p:ph type="title"/>
          </p:nvPr>
        </p:nvSpPr>
        <p:spPr>
          <a:xfrm>
            <a:off x="387279" y="3842495"/>
            <a:ext cx="6767330" cy="527541"/>
          </a:xfrm>
        </p:spPr>
        <p:txBody>
          <a:bodyPr lIns="61868" bIns="0" anchor="b"/>
          <a:lstStyle>
            <a:lvl1pPr algn="l">
              <a:buNone/>
              <a:defRPr sz="24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87279" y="4385014"/>
            <a:ext cx="6767330" cy="327931"/>
          </a:xfrm>
        </p:spPr>
        <p:txBody>
          <a:bodyPr lIns="80429" tIns="0" anchor="t"/>
          <a:lstStyle>
            <a:lvl1pPr marL="0" marR="24747" indent="0" algn="l">
              <a:spcBef>
                <a:spcPts val="0"/>
              </a:spcBef>
              <a:spcAft>
                <a:spcPts val="0"/>
              </a:spcAft>
              <a:buNone/>
              <a:defRPr sz="1200" b="0">
                <a:solidFill>
                  <a:schemeClr val="accent1">
                    <a:shade val="50000"/>
                    <a:satMod val="110000"/>
                  </a:schemeClr>
                </a:solidFill>
                <a:effectLst/>
              </a:defRPr>
            </a:lvl1pPr>
            <a:lvl2pPr>
              <a:buNone/>
              <a:defRPr sz="1200">
                <a:solidFill>
                  <a:schemeClr val="tx1">
                    <a:tint val="75000"/>
                  </a:schemeClr>
                </a:solidFill>
              </a:defRPr>
            </a:lvl2pPr>
            <a:lvl3pPr>
              <a:buNone/>
              <a:defRPr sz="1100">
                <a:solidFill>
                  <a:schemeClr val="tx1">
                    <a:tint val="75000"/>
                  </a:schemeClr>
                </a:solidFill>
              </a:defRPr>
            </a:lvl3pPr>
            <a:lvl4pPr>
              <a:buNone/>
              <a:defRPr sz="900">
                <a:solidFill>
                  <a:schemeClr val="tx1">
                    <a:tint val="75000"/>
                  </a:schemeClr>
                </a:solidFill>
              </a:defRPr>
            </a:lvl4pPr>
            <a:lvl5pPr>
              <a:buNone/>
              <a:defRPr sz="9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5AA2DC5-73B5-4CAD-A264-E5F6BA043649}" type="datetime1">
              <a:rPr lang="ru-RU" smtClean="0"/>
              <a:pPr/>
              <a:t>19.12.2016</a:t>
            </a:fld>
            <a:endParaRPr lang="ru-RU"/>
          </a:p>
        </p:txBody>
      </p:sp>
      <p:sp>
        <p:nvSpPr>
          <p:cNvPr id="5" name="Нижний колонтитул 4"/>
          <p:cNvSpPr>
            <a:spLocks noGrp="1"/>
          </p:cNvSpPr>
          <p:nvPr>
            <p:ph type="ftr" sz="quarter" idx="11"/>
          </p:nvPr>
        </p:nvSpPr>
        <p:spPr/>
        <p:txBody>
          <a:bodyPr/>
          <a:lstStyle/>
          <a:p>
            <a:r>
              <a:rPr lang="ru-RU" smtClean="0"/>
              <a:t>2016</a:t>
            </a:r>
            <a:endParaRPr lang="ru-RU"/>
          </a:p>
        </p:txBody>
      </p:sp>
      <p:sp>
        <p:nvSpPr>
          <p:cNvPr id="6" name="Номер слайда 5"/>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25324" y="413478"/>
            <a:ext cx="3251343" cy="3421888"/>
          </a:xfrm>
        </p:spPr>
        <p:txBody>
          <a:bodyPr/>
          <a:lstStyle>
            <a:lvl1pPr>
              <a:defRPr sz="1800"/>
            </a:lvl1pPr>
            <a:lvl2pPr>
              <a:defRPr sz="1500"/>
            </a:lvl2pPr>
            <a:lvl3pPr>
              <a:defRPr sz="1400"/>
            </a:lvl3pPr>
            <a:lvl4pPr>
              <a:defRPr sz="1200"/>
            </a:lvl4pPr>
            <a:lvl5pPr>
              <a:defRPr sz="12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3932255" y="413478"/>
            <a:ext cx="3251343" cy="3421888"/>
          </a:xfrm>
        </p:spPr>
        <p:txBody>
          <a:bodyPr/>
          <a:lstStyle>
            <a:lvl1pPr>
              <a:defRPr sz="1800"/>
            </a:lvl1pPr>
            <a:lvl2pPr>
              <a:defRPr sz="1500"/>
            </a:lvl2pPr>
            <a:lvl3pPr>
              <a:defRPr sz="1400"/>
            </a:lvl3pPr>
            <a:lvl4pPr>
              <a:defRPr sz="1200"/>
            </a:lvl4pPr>
            <a:lvl5pPr>
              <a:defRPr sz="12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5C7D6D1-9065-4D6A-A691-D9E13D950103}" type="datetime1">
              <a:rPr lang="ru-RU" smtClean="0"/>
              <a:pPr/>
              <a:t>19.12.2016</a:t>
            </a:fld>
            <a:endParaRPr lang="ru-RU"/>
          </a:p>
        </p:txBody>
      </p:sp>
      <p:sp>
        <p:nvSpPr>
          <p:cNvPr id="6" name="Нижний колонтитул 5"/>
          <p:cNvSpPr>
            <a:spLocks noGrp="1"/>
          </p:cNvSpPr>
          <p:nvPr>
            <p:ph type="ftr" sz="quarter" idx="11"/>
          </p:nvPr>
        </p:nvSpPr>
        <p:spPr/>
        <p:txBody>
          <a:bodyPr/>
          <a:lstStyle/>
          <a:p>
            <a:r>
              <a:rPr lang="ru-RU" smtClean="0"/>
              <a:t>2016</a:t>
            </a:r>
            <a:endParaRPr lang="ru-RU"/>
          </a:p>
        </p:txBody>
      </p:sp>
      <p:sp>
        <p:nvSpPr>
          <p:cNvPr id="7" name="Номер слайда 6"/>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870" y="3885269"/>
            <a:ext cx="6767330" cy="819828"/>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02121" y="451747"/>
            <a:ext cx="3251343" cy="617593"/>
          </a:xfrm>
        </p:spPr>
        <p:txBody>
          <a:bodyPr lIns="98989" anchor="ctr"/>
          <a:lstStyle>
            <a:lvl1pPr marL="0" indent="0" algn="l">
              <a:buNone/>
              <a:defRPr sz="1600" b="1">
                <a:solidFill>
                  <a:schemeClr val="tx1"/>
                </a:solidFill>
              </a:defRPr>
            </a:lvl1pPr>
            <a:lvl2pPr>
              <a:buNone/>
              <a:defRPr sz="1400" b="1"/>
            </a:lvl2pPr>
            <a:lvl3pPr>
              <a:buNone/>
              <a:defRPr sz="1200" b="1"/>
            </a:lvl3pPr>
            <a:lvl4pPr>
              <a:buNone/>
              <a:defRPr sz="1100" b="1"/>
            </a:lvl4pPr>
            <a:lvl5pPr>
              <a:buNone/>
              <a:defRPr sz="11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3846925" y="451747"/>
            <a:ext cx="3251343" cy="617593"/>
          </a:xfrm>
        </p:spPr>
        <p:txBody>
          <a:bodyPr lIns="92802" anchor="ctr"/>
          <a:lstStyle>
            <a:lvl1pPr marL="0" indent="0" algn="l">
              <a:buNone/>
              <a:defRPr sz="1600" b="1">
                <a:solidFill>
                  <a:schemeClr val="tx1"/>
                </a:solidFill>
              </a:defRPr>
            </a:lvl1pPr>
            <a:lvl2pPr>
              <a:buNone/>
              <a:defRPr sz="1400" b="1"/>
            </a:lvl2pPr>
            <a:lvl3pPr>
              <a:buNone/>
              <a:defRPr sz="1200" b="1"/>
            </a:lvl3pPr>
            <a:lvl4pPr>
              <a:buNone/>
              <a:defRPr sz="1100" b="1"/>
            </a:lvl4pPr>
            <a:lvl5pPr>
              <a:buNone/>
              <a:defRPr sz="11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502121" y="1128748"/>
            <a:ext cx="3251343" cy="2720876"/>
          </a:xfrm>
        </p:spPr>
        <p:txBody>
          <a:bodyPr anchor="t"/>
          <a:lstStyle>
            <a:lvl1pPr algn="l">
              <a:defRPr sz="1600"/>
            </a:lvl1pPr>
            <a:lvl2pPr algn="l">
              <a:defRPr sz="1400"/>
            </a:lvl2pPr>
            <a:lvl3pPr algn="l">
              <a:defRPr sz="1200"/>
            </a:lvl3pPr>
            <a:lvl4pPr algn="l">
              <a:defRPr sz="1100"/>
            </a:lvl4pPr>
            <a:lvl5pPr algn="l">
              <a:defRPr sz="11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3846925" y="1128748"/>
            <a:ext cx="3251343" cy="2720876"/>
          </a:xfrm>
        </p:spPr>
        <p:txBody>
          <a:bodyPr anchor="t"/>
          <a:lstStyle>
            <a:lvl1pPr algn="l">
              <a:defRPr sz="1600"/>
            </a:lvl1pPr>
            <a:lvl2pPr algn="l">
              <a:defRPr sz="1400"/>
            </a:lvl2pPr>
            <a:lvl3pPr algn="l">
              <a:defRPr sz="1200"/>
            </a:lvl3pPr>
            <a:lvl4pPr algn="l">
              <a:defRPr sz="1100"/>
            </a:lvl4pPr>
            <a:lvl5pPr algn="l">
              <a:defRPr sz="11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3024EC8-CAEA-4E24-9E47-EE5A9CA9C2B7}" type="datetime1">
              <a:rPr lang="ru-RU" smtClean="0"/>
              <a:pPr/>
              <a:t>19.12.2016</a:t>
            </a:fld>
            <a:endParaRPr lang="ru-RU"/>
          </a:p>
        </p:txBody>
      </p:sp>
      <p:sp>
        <p:nvSpPr>
          <p:cNvPr id="8" name="Нижний колонтитул 7"/>
          <p:cNvSpPr>
            <a:spLocks noGrp="1"/>
          </p:cNvSpPr>
          <p:nvPr>
            <p:ph type="ftr" sz="quarter" idx="11"/>
          </p:nvPr>
        </p:nvSpPr>
        <p:spPr/>
        <p:txBody>
          <a:bodyPr/>
          <a:lstStyle/>
          <a:p>
            <a:r>
              <a:rPr lang="ru-RU" smtClean="0"/>
              <a:t>2016</a:t>
            </a:r>
            <a:endParaRPr lang="ru-RU"/>
          </a:p>
        </p:txBody>
      </p:sp>
      <p:sp>
        <p:nvSpPr>
          <p:cNvPr id="9" name="Номер слайда 8"/>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8FB393E2-6534-4B33-BE59-8CE131DEBCD9}" type="datetime1">
              <a:rPr lang="ru-RU" smtClean="0"/>
              <a:pPr/>
              <a:t>19.12.2016</a:t>
            </a:fld>
            <a:endParaRPr lang="ru-RU"/>
          </a:p>
        </p:txBody>
      </p:sp>
      <p:sp>
        <p:nvSpPr>
          <p:cNvPr id="4" name="Нижний колонтитул 3"/>
          <p:cNvSpPr>
            <a:spLocks noGrp="1"/>
          </p:cNvSpPr>
          <p:nvPr>
            <p:ph type="ftr" sz="quarter" idx="11"/>
          </p:nvPr>
        </p:nvSpPr>
        <p:spPr/>
        <p:txBody>
          <a:bodyPr/>
          <a:lstStyle/>
          <a:p>
            <a:r>
              <a:rPr lang="ru-RU" smtClean="0"/>
              <a:t>2016</a:t>
            </a:r>
            <a:endParaRPr lang="ru-RU"/>
          </a:p>
        </p:txBody>
      </p:sp>
      <p:sp>
        <p:nvSpPr>
          <p:cNvPr id="5" name="Номер слайда 4"/>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252044" y="256644"/>
            <a:ext cx="7055239" cy="4831223"/>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2" name="Дата 1"/>
          <p:cNvSpPr>
            <a:spLocks noGrp="1"/>
          </p:cNvSpPr>
          <p:nvPr>
            <p:ph type="dt" sz="half" idx="10"/>
          </p:nvPr>
        </p:nvSpPr>
        <p:spPr/>
        <p:txBody>
          <a:bodyPr/>
          <a:lstStyle/>
          <a:p>
            <a:fld id="{4CBD80A4-C05D-4509-A694-32FE0E3D65D8}" type="datetime1">
              <a:rPr lang="ru-RU" smtClean="0"/>
              <a:pPr/>
              <a:t>19.12.2016</a:t>
            </a:fld>
            <a:endParaRPr lang="ru-RU"/>
          </a:p>
        </p:txBody>
      </p:sp>
      <p:sp>
        <p:nvSpPr>
          <p:cNvPr id="3" name="Нижний колонтитул 2"/>
          <p:cNvSpPr>
            <a:spLocks noGrp="1"/>
          </p:cNvSpPr>
          <p:nvPr>
            <p:ph type="ftr" sz="quarter" idx="11"/>
          </p:nvPr>
        </p:nvSpPr>
        <p:spPr/>
        <p:txBody>
          <a:bodyPr/>
          <a:lstStyle/>
          <a:p>
            <a:r>
              <a:rPr lang="ru-RU" smtClean="0"/>
              <a:t>2016</a:t>
            </a:r>
            <a:endParaRPr lang="ru-RU"/>
          </a:p>
        </p:txBody>
      </p:sp>
      <p:sp>
        <p:nvSpPr>
          <p:cNvPr id="4" name="Номер слайда 3"/>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0075" y="415855"/>
            <a:ext cx="2457410" cy="712893"/>
          </a:xfrm>
        </p:spPr>
        <p:txBody>
          <a:bodyPr anchor="b"/>
          <a:lstStyle>
            <a:lvl1pPr algn="l">
              <a:buNone/>
              <a:defRPr sz="15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80127" y="1128749"/>
            <a:ext cx="2457410" cy="3279210"/>
          </a:xfrm>
        </p:spPr>
        <p:txBody>
          <a:bodyPr lIns="61868"/>
          <a:lstStyle>
            <a:lvl1pPr marL="12374" marR="12374" indent="0">
              <a:spcBef>
                <a:spcPts val="0"/>
              </a:spcBef>
              <a:buNone/>
              <a:defRPr sz="900">
                <a:solidFill>
                  <a:schemeClr val="tx1"/>
                </a:solidFill>
              </a:defRPr>
            </a:lvl1pPr>
            <a:lvl2pPr>
              <a:buNone/>
              <a:defRPr sz="800">
                <a:solidFill>
                  <a:schemeClr val="tx1"/>
                </a:solidFill>
              </a:defRPr>
            </a:lvl2pPr>
            <a:lvl3pPr>
              <a:buNone/>
              <a:defRPr sz="700">
                <a:solidFill>
                  <a:schemeClr val="tx1"/>
                </a:solidFill>
              </a:defRPr>
            </a:lvl3pPr>
            <a:lvl4pPr>
              <a:buNone/>
              <a:defRPr sz="600">
                <a:solidFill>
                  <a:schemeClr val="tx1"/>
                </a:solidFill>
              </a:defRPr>
            </a:lvl4pPr>
            <a:lvl5pPr>
              <a:buNone/>
              <a:defRPr sz="6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1"/>
          </p:nvPr>
        </p:nvSpPr>
        <p:spPr>
          <a:xfrm>
            <a:off x="629586" y="725169"/>
            <a:ext cx="3825416" cy="3683283"/>
          </a:xfrm>
        </p:spPr>
        <p:txBody>
          <a:bodyPr/>
          <a:lstStyle>
            <a:lvl1pPr>
              <a:defRPr sz="19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4605158-79B7-48A2-91F2-871C0565FFCA}" type="datetime1">
              <a:rPr lang="ru-RU" smtClean="0"/>
              <a:pPr/>
              <a:t>19.12.2016</a:t>
            </a:fld>
            <a:endParaRPr lang="ru-RU"/>
          </a:p>
        </p:txBody>
      </p:sp>
      <p:sp>
        <p:nvSpPr>
          <p:cNvPr id="6" name="Нижний колонтитул 5"/>
          <p:cNvSpPr>
            <a:spLocks noGrp="1"/>
          </p:cNvSpPr>
          <p:nvPr>
            <p:ph type="ftr" sz="quarter" idx="11"/>
          </p:nvPr>
        </p:nvSpPr>
        <p:spPr/>
        <p:txBody>
          <a:bodyPr/>
          <a:lstStyle/>
          <a:p>
            <a:r>
              <a:rPr lang="ru-RU" smtClean="0"/>
              <a:t>2016</a:t>
            </a:r>
            <a:endParaRPr lang="ru-RU"/>
          </a:p>
        </p:txBody>
      </p:sp>
      <p:sp>
        <p:nvSpPr>
          <p:cNvPr id="7" name="Номер слайда 6"/>
          <p:cNvSpPr>
            <a:spLocks noGrp="1"/>
          </p:cNvSpPr>
          <p:nvPr>
            <p:ph type="sldNum" sz="quarter" idx="12"/>
          </p:nvPr>
        </p:nvSpPr>
        <p:spPr/>
        <p:txBody>
          <a:bodyPr/>
          <a:lstStyle/>
          <a:p>
            <a:fld id="{C54BBD6D-60AD-499D-A6A8-07D168EECEB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252044" y="256644"/>
            <a:ext cx="7055239" cy="4831223"/>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11" name="Прямоугольник с одним скругленным углом 10"/>
          <p:cNvSpPr/>
          <p:nvPr/>
        </p:nvSpPr>
        <p:spPr>
          <a:xfrm>
            <a:off x="5292885" y="338486"/>
            <a:ext cx="1922238" cy="3386243"/>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2" name="Заголовок 1"/>
          <p:cNvSpPr>
            <a:spLocks noGrp="1"/>
          </p:cNvSpPr>
          <p:nvPr>
            <p:ph type="title"/>
          </p:nvPr>
        </p:nvSpPr>
        <p:spPr>
          <a:xfrm>
            <a:off x="378064" y="3907547"/>
            <a:ext cx="6805137" cy="819828"/>
          </a:xfrm>
        </p:spPr>
        <p:txBody>
          <a:bodyPr anchor="t"/>
          <a:lstStyle>
            <a:lvl1pPr algn="l">
              <a:buNone/>
              <a:defRPr sz="24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5344081" y="415855"/>
            <a:ext cx="1852509" cy="3283394"/>
          </a:xfrm>
        </p:spPr>
        <p:txBody>
          <a:bodyPr lIns="61868"/>
          <a:lstStyle>
            <a:lvl1pPr marL="30934" indent="0" algn="l">
              <a:spcBef>
                <a:spcPts val="0"/>
              </a:spcBef>
              <a:buNone/>
              <a:defRPr sz="900">
                <a:solidFill>
                  <a:srgbClr val="FFFFFF"/>
                </a:solidFill>
              </a:defRPr>
            </a:lvl1pPr>
            <a:lvl2pPr>
              <a:defRPr sz="800">
                <a:solidFill>
                  <a:srgbClr val="FFFFFF"/>
                </a:solidFill>
              </a:defRPr>
            </a:lvl2pPr>
            <a:lvl3pPr>
              <a:defRPr sz="700">
                <a:solidFill>
                  <a:srgbClr val="FFFFFF"/>
                </a:solidFill>
              </a:defRPr>
            </a:lvl3pPr>
            <a:lvl4pPr>
              <a:defRPr sz="600">
                <a:solidFill>
                  <a:srgbClr val="FFFFFF"/>
                </a:solidFill>
              </a:defRPr>
            </a:lvl4pPr>
            <a:lvl5pPr>
              <a:defRPr sz="6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C37BA57-BF16-4D16-A65D-5982E420D974}" type="datetime1">
              <a:rPr lang="ru-RU" smtClean="0"/>
              <a:pPr/>
              <a:t>19.12.2016</a:t>
            </a:fld>
            <a:endParaRPr lang="ru-RU"/>
          </a:p>
        </p:txBody>
      </p:sp>
      <p:sp>
        <p:nvSpPr>
          <p:cNvPr id="6" name="Нижний колонтитул 5"/>
          <p:cNvSpPr>
            <a:spLocks noGrp="1"/>
          </p:cNvSpPr>
          <p:nvPr>
            <p:ph type="ftr" sz="quarter" idx="11"/>
          </p:nvPr>
        </p:nvSpPr>
        <p:spPr/>
        <p:txBody>
          <a:bodyPr/>
          <a:lstStyle/>
          <a:p>
            <a:r>
              <a:rPr lang="ru-RU" smtClean="0"/>
              <a:t>2016</a:t>
            </a:r>
            <a:endParaRPr lang="ru-RU"/>
          </a:p>
        </p:txBody>
      </p:sp>
      <p:sp>
        <p:nvSpPr>
          <p:cNvPr id="7" name="Номер слайда 6"/>
          <p:cNvSpPr>
            <a:spLocks noGrp="1"/>
          </p:cNvSpPr>
          <p:nvPr>
            <p:ph type="sldNum" sz="quarter" idx="12"/>
          </p:nvPr>
        </p:nvSpPr>
        <p:spPr/>
        <p:txBody>
          <a:bodyPr/>
          <a:lstStyle/>
          <a:p>
            <a:fld id="{C54BBD6D-60AD-499D-A6A8-07D168EECEBC}" type="slidenum">
              <a:rPr lang="ru-RU" smtClean="0"/>
              <a:pPr/>
              <a:t>‹#›</a:t>
            </a:fld>
            <a:endParaRPr lang="ru-RU"/>
          </a:p>
        </p:txBody>
      </p:sp>
      <p:sp>
        <p:nvSpPr>
          <p:cNvPr id="3" name="Рисунок 2"/>
          <p:cNvSpPr>
            <a:spLocks noGrp="1"/>
          </p:cNvSpPr>
          <p:nvPr>
            <p:ph type="pic" idx="1"/>
          </p:nvPr>
        </p:nvSpPr>
        <p:spPr>
          <a:xfrm>
            <a:off x="348526" y="339738"/>
            <a:ext cx="4899698" cy="3386243"/>
          </a:xfrm>
          <a:prstGeom prst="snipRoundRect">
            <a:avLst>
              <a:gd name="adj1" fmla="val 1040"/>
              <a:gd name="adj2" fmla="val 0"/>
            </a:avLst>
          </a:prstGeom>
          <a:solidFill>
            <a:schemeClr val="bg2">
              <a:shade val="10000"/>
            </a:schemeClr>
          </a:solidFill>
        </p:spPr>
        <p:txBody>
          <a:bodyPr/>
          <a:lstStyle>
            <a:lvl1pPr marL="0" indent="0">
              <a:buNone/>
              <a:defRPr sz="2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252044" y="256644"/>
            <a:ext cx="7055239" cy="4831223"/>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9" name="Скругленный прямоугольник 8"/>
          <p:cNvSpPr/>
          <p:nvPr/>
        </p:nvSpPr>
        <p:spPr>
          <a:xfrm>
            <a:off x="346143" y="338485"/>
            <a:ext cx="6868981" cy="427736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1868" tIns="30934" rIns="61868" bIns="30934" anchor="ctr"/>
          <a:lstStyle/>
          <a:p>
            <a:pPr algn="ctr" eaLnBrk="1" latinLnBrk="0" hangingPunct="1"/>
            <a:endParaRPr kumimoji="0" lang="en-US"/>
          </a:p>
        </p:txBody>
      </p:sp>
      <p:sp>
        <p:nvSpPr>
          <p:cNvPr id="13" name="Заголовок 12"/>
          <p:cNvSpPr>
            <a:spLocks noGrp="1"/>
          </p:cNvSpPr>
          <p:nvPr>
            <p:ph type="title"/>
          </p:nvPr>
        </p:nvSpPr>
        <p:spPr>
          <a:xfrm>
            <a:off x="415870" y="3886913"/>
            <a:ext cx="6767330" cy="819828"/>
          </a:xfrm>
          <a:prstGeom prst="rect">
            <a:avLst/>
          </a:prstGeom>
        </p:spPr>
        <p:txBody>
          <a:bodyPr vert="horz" lIns="61868" tIns="30934" rIns="61868" bIns="30934"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415870" y="413479"/>
            <a:ext cx="6767330" cy="3265051"/>
          </a:xfrm>
          <a:prstGeom prst="rect">
            <a:avLst/>
          </a:prstGeom>
        </p:spPr>
        <p:txBody>
          <a:bodyPr vert="horz" lIns="123737" tIns="61868" rIns="61868" bIns="30934">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122682" y="4765001"/>
            <a:ext cx="1890316" cy="284663"/>
          </a:xfrm>
          <a:prstGeom prst="rect">
            <a:avLst/>
          </a:prstGeom>
        </p:spPr>
        <p:txBody>
          <a:bodyPr vert="horz" lIns="61868" tIns="30934" rIns="61868" bIns="30934" anchor="b"/>
          <a:lstStyle>
            <a:lvl1pPr algn="r" eaLnBrk="1" latinLnBrk="0" hangingPunct="1">
              <a:defRPr kumimoji="0" sz="700">
                <a:solidFill>
                  <a:schemeClr val="bg2">
                    <a:shade val="50000"/>
                  </a:schemeClr>
                </a:solidFill>
              </a:defRPr>
            </a:lvl1pPr>
            <a:extLst/>
          </a:lstStyle>
          <a:p>
            <a:fld id="{41583971-2066-4AC8-BCDD-B10DDAF78D67}" type="datetime1">
              <a:rPr lang="ru-RU" smtClean="0"/>
              <a:pPr/>
              <a:t>19.12.2016</a:t>
            </a:fld>
            <a:endParaRPr lang="ru-RU"/>
          </a:p>
        </p:txBody>
      </p:sp>
      <p:sp>
        <p:nvSpPr>
          <p:cNvPr id="18" name="Нижний колонтитул 17"/>
          <p:cNvSpPr>
            <a:spLocks noGrp="1"/>
          </p:cNvSpPr>
          <p:nvPr>
            <p:ph type="ftr" sz="quarter" idx="3"/>
          </p:nvPr>
        </p:nvSpPr>
        <p:spPr>
          <a:xfrm>
            <a:off x="5012998" y="4765001"/>
            <a:ext cx="1890316" cy="284663"/>
          </a:xfrm>
          <a:prstGeom prst="rect">
            <a:avLst/>
          </a:prstGeom>
        </p:spPr>
        <p:txBody>
          <a:bodyPr vert="horz" lIns="61868" tIns="30934" rIns="61868" bIns="30934" anchor="b"/>
          <a:lstStyle>
            <a:lvl1pPr algn="l" eaLnBrk="1" latinLnBrk="0" hangingPunct="1">
              <a:defRPr kumimoji="0" sz="700">
                <a:solidFill>
                  <a:schemeClr val="bg2">
                    <a:shade val="50000"/>
                  </a:schemeClr>
                </a:solidFill>
              </a:defRPr>
            </a:lvl1pPr>
            <a:extLst/>
          </a:lstStyle>
          <a:p>
            <a:r>
              <a:rPr lang="ru-RU" smtClean="0"/>
              <a:t>2016</a:t>
            </a:r>
            <a:endParaRPr lang="ru-RU"/>
          </a:p>
        </p:txBody>
      </p:sp>
      <p:sp>
        <p:nvSpPr>
          <p:cNvPr id="5" name="Номер слайда 4"/>
          <p:cNvSpPr>
            <a:spLocks noGrp="1"/>
          </p:cNvSpPr>
          <p:nvPr>
            <p:ph type="sldNum" sz="quarter" idx="4"/>
          </p:nvPr>
        </p:nvSpPr>
        <p:spPr>
          <a:xfrm>
            <a:off x="6903315" y="4765001"/>
            <a:ext cx="378063" cy="284663"/>
          </a:xfrm>
          <a:prstGeom prst="rect">
            <a:avLst/>
          </a:prstGeom>
        </p:spPr>
        <p:txBody>
          <a:bodyPr vert="horz" lIns="61868" tIns="30934" rIns="61868" bIns="30934" anchor="b"/>
          <a:lstStyle>
            <a:lvl1pPr algn="r" eaLnBrk="1" latinLnBrk="0" hangingPunct="1">
              <a:defRPr kumimoji="0" sz="700">
                <a:solidFill>
                  <a:schemeClr val="bg2">
                    <a:shade val="50000"/>
                  </a:schemeClr>
                </a:solidFill>
              </a:defRPr>
            </a:lvl1pPr>
            <a:extLst/>
          </a:lstStyle>
          <a:p>
            <a:fld id="{C54BBD6D-60AD-499D-A6A8-07D168EECEB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rtl="0" eaLnBrk="1" latinLnBrk="0" hangingPunct="1">
        <a:spcBef>
          <a:spcPct val="0"/>
        </a:spcBef>
        <a:buNone/>
        <a:defRPr kumimoji="0" sz="24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179418" indent="-179418" algn="l" rtl="0" eaLnBrk="1" latinLnBrk="0" hangingPunct="1">
        <a:spcBef>
          <a:spcPts val="169"/>
        </a:spcBef>
        <a:buClr>
          <a:schemeClr val="accent1"/>
        </a:buClr>
        <a:buSzPct val="80000"/>
        <a:buFont typeface="Wingdings 2"/>
        <a:buChar char=""/>
        <a:defRPr kumimoji="0" sz="1900" kern="1200">
          <a:solidFill>
            <a:schemeClr val="tx1"/>
          </a:solidFill>
          <a:effectLst/>
          <a:latin typeface="+mn-lt"/>
          <a:ea typeface="+mn-ea"/>
          <a:cs typeface="+mn-cs"/>
        </a:defRPr>
      </a:lvl1pPr>
      <a:lvl2pPr marL="371210" indent="-136110" algn="l" rtl="0" eaLnBrk="1" latinLnBrk="0" hangingPunct="1">
        <a:spcBef>
          <a:spcPts val="169"/>
        </a:spcBef>
        <a:buClr>
          <a:schemeClr val="accent1"/>
        </a:buClr>
        <a:buSzPct val="100000"/>
        <a:buFont typeface="Verdana"/>
        <a:buChar char="◦"/>
        <a:defRPr kumimoji="0" sz="1600" kern="1200">
          <a:solidFill>
            <a:schemeClr val="tx1"/>
          </a:solidFill>
          <a:latin typeface="+mn-lt"/>
          <a:ea typeface="+mn-ea"/>
          <a:cs typeface="+mn-cs"/>
        </a:defRPr>
      </a:lvl2pPr>
      <a:lvl3pPr marL="532067" indent="-123737" algn="l" rtl="0" eaLnBrk="1" latinLnBrk="0" hangingPunct="1">
        <a:spcBef>
          <a:spcPts val="169"/>
        </a:spcBef>
        <a:buClr>
          <a:schemeClr val="accent2">
            <a:tint val="85000"/>
            <a:satMod val="285000"/>
          </a:schemeClr>
        </a:buClr>
        <a:buSzPct val="100000"/>
        <a:buFont typeface="Wingdings 2"/>
        <a:buChar char=""/>
        <a:defRPr kumimoji="0" sz="1500" kern="1200">
          <a:solidFill>
            <a:schemeClr val="tx1"/>
          </a:solidFill>
          <a:latin typeface="+mn-lt"/>
          <a:ea typeface="+mn-ea"/>
          <a:cs typeface="+mn-cs"/>
        </a:defRPr>
      </a:lvl3pPr>
      <a:lvl4pPr marL="692925" indent="-123737" algn="l" rtl="0" eaLnBrk="1" latinLnBrk="0" hangingPunct="1">
        <a:spcBef>
          <a:spcPts val="156"/>
        </a:spcBef>
        <a:buClr>
          <a:schemeClr val="accent2">
            <a:tint val="85000"/>
            <a:satMod val="285000"/>
          </a:schemeClr>
        </a:buClr>
        <a:buSzPct val="112000"/>
        <a:buFont typeface="Verdana"/>
        <a:buChar char="◦"/>
        <a:defRPr kumimoji="0" sz="1300" kern="1200">
          <a:solidFill>
            <a:schemeClr val="tx1"/>
          </a:solidFill>
          <a:latin typeface="+mn-lt"/>
          <a:ea typeface="+mn-ea"/>
          <a:cs typeface="+mn-cs"/>
        </a:defRPr>
      </a:lvl4pPr>
      <a:lvl5pPr marL="866156" indent="-123737" algn="l" rtl="0" eaLnBrk="1" latinLnBrk="0" hangingPunct="1">
        <a:spcBef>
          <a:spcPts val="169"/>
        </a:spcBef>
        <a:buClr>
          <a:schemeClr val="accent3">
            <a:tint val="85000"/>
            <a:satMod val="275000"/>
          </a:schemeClr>
        </a:buClr>
        <a:buSzPct val="100000"/>
        <a:buFont typeface="Wingdings 2"/>
        <a:buChar char=""/>
        <a:defRPr kumimoji="0" sz="1200" kern="1200">
          <a:solidFill>
            <a:schemeClr val="tx1"/>
          </a:solidFill>
          <a:latin typeface="+mn-lt"/>
          <a:ea typeface="+mn-ea"/>
          <a:cs typeface="+mn-cs"/>
        </a:defRPr>
      </a:lvl5pPr>
      <a:lvl6pPr marL="1008453" indent="-123737" algn="l" rtl="0" eaLnBrk="1" latinLnBrk="0" hangingPunct="1">
        <a:spcBef>
          <a:spcPts val="169"/>
        </a:spcBef>
        <a:buClr>
          <a:schemeClr val="accent3">
            <a:tint val="85000"/>
            <a:satMod val="275000"/>
          </a:schemeClr>
        </a:buClr>
        <a:buSzPct val="100000"/>
        <a:buFont typeface="Verdana"/>
        <a:buChar char="◦"/>
        <a:defRPr kumimoji="0" sz="1200" kern="1200" baseline="0">
          <a:solidFill>
            <a:schemeClr val="tx1"/>
          </a:solidFill>
          <a:latin typeface="+mn-lt"/>
          <a:ea typeface="+mn-ea"/>
          <a:cs typeface="+mn-cs"/>
        </a:defRPr>
      </a:lvl6pPr>
      <a:lvl7pPr marL="1150750" indent="-123737" algn="l" rtl="0" eaLnBrk="1" latinLnBrk="0" hangingPunct="1">
        <a:spcBef>
          <a:spcPts val="173"/>
        </a:spcBef>
        <a:buClr>
          <a:schemeClr val="accent3">
            <a:tint val="85000"/>
            <a:satMod val="275000"/>
          </a:schemeClr>
        </a:buClr>
        <a:buSzPct val="100000"/>
        <a:buFont typeface="Wingdings 2"/>
        <a:buChar char=""/>
        <a:defRPr kumimoji="0" sz="1000" kern="1200">
          <a:solidFill>
            <a:schemeClr val="tx1"/>
          </a:solidFill>
          <a:latin typeface="+mn-lt"/>
          <a:ea typeface="+mn-ea"/>
          <a:cs typeface="+mn-cs"/>
        </a:defRPr>
      </a:lvl7pPr>
      <a:lvl8pPr marL="1299234" indent="-123737" algn="l" rtl="0" eaLnBrk="1" latinLnBrk="0" hangingPunct="1">
        <a:spcBef>
          <a:spcPts val="174"/>
        </a:spcBef>
        <a:buClr>
          <a:schemeClr val="accent3">
            <a:tint val="85000"/>
            <a:satMod val="275000"/>
          </a:schemeClr>
        </a:buClr>
        <a:buSzPct val="100000"/>
        <a:buFont typeface="Verdana"/>
        <a:buChar char="◦"/>
        <a:defRPr kumimoji="0" sz="1000" kern="1200" baseline="0">
          <a:solidFill>
            <a:schemeClr val="tx1"/>
          </a:solidFill>
          <a:latin typeface="+mn-lt"/>
          <a:ea typeface="+mn-ea"/>
          <a:cs typeface="+mn-cs"/>
        </a:defRPr>
      </a:lvl8pPr>
      <a:lvl9pPr marL="1453905" indent="-123737" algn="l" rtl="0" eaLnBrk="1" latinLnBrk="0" hangingPunct="1">
        <a:spcBef>
          <a:spcPts val="173"/>
        </a:spcBef>
        <a:buClr>
          <a:schemeClr val="accent3">
            <a:tint val="85000"/>
            <a:satMod val="275000"/>
          </a:schemeClr>
        </a:buClr>
        <a:buSzPct val="100000"/>
        <a:buFont typeface="Wingdings 2"/>
        <a:buChar char=""/>
        <a:defRPr kumimoji="0" sz="1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09342" algn="l" rtl="0" eaLnBrk="1" latinLnBrk="0" hangingPunct="1">
        <a:defRPr kumimoji="0" kern="1200">
          <a:solidFill>
            <a:schemeClr val="tx1"/>
          </a:solidFill>
          <a:latin typeface="+mn-lt"/>
          <a:ea typeface="+mn-ea"/>
          <a:cs typeface="+mn-cs"/>
        </a:defRPr>
      </a:lvl2pPr>
      <a:lvl3pPr marL="618683" algn="l" rtl="0" eaLnBrk="1" latinLnBrk="0" hangingPunct="1">
        <a:defRPr kumimoji="0" kern="1200">
          <a:solidFill>
            <a:schemeClr val="tx1"/>
          </a:solidFill>
          <a:latin typeface="+mn-lt"/>
          <a:ea typeface="+mn-ea"/>
          <a:cs typeface="+mn-cs"/>
        </a:defRPr>
      </a:lvl3pPr>
      <a:lvl4pPr marL="928025" algn="l" rtl="0" eaLnBrk="1" latinLnBrk="0" hangingPunct="1">
        <a:defRPr kumimoji="0" kern="1200">
          <a:solidFill>
            <a:schemeClr val="tx1"/>
          </a:solidFill>
          <a:latin typeface="+mn-lt"/>
          <a:ea typeface="+mn-ea"/>
          <a:cs typeface="+mn-cs"/>
        </a:defRPr>
      </a:lvl4pPr>
      <a:lvl5pPr marL="1237366" algn="l" rtl="0" eaLnBrk="1" latinLnBrk="0" hangingPunct="1">
        <a:defRPr kumimoji="0" kern="1200">
          <a:solidFill>
            <a:schemeClr val="tx1"/>
          </a:solidFill>
          <a:latin typeface="+mn-lt"/>
          <a:ea typeface="+mn-ea"/>
          <a:cs typeface="+mn-cs"/>
        </a:defRPr>
      </a:lvl5pPr>
      <a:lvl6pPr marL="1546708" algn="l" rtl="0" eaLnBrk="1" latinLnBrk="0" hangingPunct="1">
        <a:defRPr kumimoji="0" kern="1200">
          <a:solidFill>
            <a:schemeClr val="tx1"/>
          </a:solidFill>
          <a:latin typeface="+mn-lt"/>
          <a:ea typeface="+mn-ea"/>
          <a:cs typeface="+mn-cs"/>
        </a:defRPr>
      </a:lvl6pPr>
      <a:lvl7pPr marL="1856049" algn="l" rtl="0" eaLnBrk="1" latinLnBrk="0" hangingPunct="1">
        <a:defRPr kumimoji="0" kern="1200">
          <a:solidFill>
            <a:schemeClr val="tx1"/>
          </a:solidFill>
          <a:latin typeface="+mn-lt"/>
          <a:ea typeface="+mn-ea"/>
          <a:cs typeface="+mn-cs"/>
        </a:defRPr>
      </a:lvl7pPr>
      <a:lvl8pPr marL="2165391" algn="l" rtl="0" eaLnBrk="1" latinLnBrk="0" hangingPunct="1">
        <a:defRPr kumimoji="0" kern="1200">
          <a:solidFill>
            <a:schemeClr val="tx1"/>
          </a:solidFill>
          <a:latin typeface="+mn-lt"/>
          <a:ea typeface="+mn-ea"/>
          <a:cs typeface="+mn-cs"/>
        </a:defRPr>
      </a:lvl8pPr>
      <a:lvl9pPr marL="2474732"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24.wdp"/><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8.jpeg"/><Relationship Id="rId5" Type="http://schemas.openxmlformats.org/officeDocument/2006/relationships/image" Target="../media/image48.jpe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8.jpeg"/><Relationship Id="rId5" Type="http://schemas.openxmlformats.org/officeDocument/2006/relationships/image" Target="../media/image52.jpe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microsoft.com/office/2007/relationships/hdphoto" Target="../media/hdphoto3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33.wdp"/><Relationship Id="rId10" Type="http://schemas.openxmlformats.org/officeDocument/2006/relationships/image" Target="../media/image8.jpeg"/><Relationship Id="rId4" Type="http://schemas.openxmlformats.org/officeDocument/2006/relationships/image" Target="../media/image56.jpeg"/><Relationship Id="rId9" Type="http://schemas.microsoft.com/office/2007/relationships/hdphoto" Target="../media/hdphoto35.wdp"/></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7.wdp"/><Relationship Id="rId5" Type="http://schemas.openxmlformats.org/officeDocument/2006/relationships/image" Target="../media/image60.jpeg"/><Relationship Id="rId4" Type="http://schemas.microsoft.com/office/2007/relationships/hdphoto" Target="../media/hdphoto36.wdp"/></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66.jpeg"/><Relationship Id="rId4" Type="http://schemas.microsoft.com/office/2007/relationships/hdphoto" Target="../media/hdphoto38.wdp"/><Relationship Id="rId9"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0.jpe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8.jpe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2.wdp"/><Relationship Id="rId11" Type="http://schemas.openxmlformats.org/officeDocument/2006/relationships/image" Target="../media/image8.jpeg"/><Relationship Id="rId5" Type="http://schemas.openxmlformats.org/officeDocument/2006/relationships/image" Target="../media/image83.jpeg"/><Relationship Id="rId10" Type="http://schemas.microsoft.com/office/2007/relationships/hdphoto" Target="../media/hdphoto44.wdp"/><Relationship Id="rId4" Type="http://schemas.microsoft.com/office/2007/relationships/hdphoto" Target="../media/hdphoto41.wdp"/><Relationship Id="rId9"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88.jpe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91.jpe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8" Type="http://schemas.microsoft.com/office/2007/relationships/hdphoto" Target="../media/hdphoto47.wdp"/><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46.wdp"/><Relationship Id="rId11" Type="http://schemas.openxmlformats.org/officeDocument/2006/relationships/image" Target="../media/image8.jpeg"/><Relationship Id="rId5" Type="http://schemas.openxmlformats.org/officeDocument/2006/relationships/image" Target="../media/image93.jpeg"/><Relationship Id="rId10" Type="http://schemas.microsoft.com/office/2007/relationships/hdphoto" Target="../media/hdphoto48.wdp"/><Relationship Id="rId4" Type="http://schemas.microsoft.com/office/2007/relationships/hdphoto" Target="../media/hdphoto45.wdp"/><Relationship Id="rId9" Type="http://schemas.openxmlformats.org/officeDocument/2006/relationships/image" Target="../media/image95.jpeg"/></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50.wdp"/><Relationship Id="rId5" Type="http://schemas.openxmlformats.org/officeDocument/2006/relationships/image" Target="../media/image101.jpeg"/><Relationship Id="rId4" Type="http://schemas.microsoft.com/office/2007/relationships/hdphoto" Target="../media/hdphoto49.wdp"/></Relationships>
</file>

<file path=ppt/slides/_rels/slide2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10.jpeg"/><Relationship Id="rId4" Type="http://schemas.openxmlformats.org/officeDocument/2006/relationships/image" Target="../media/image10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13.jpeg"/><Relationship Id="rId4" Type="http://schemas.openxmlformats.org/officeDocument/2006/relationships/image" Target="../media/image112.jpeg"/></Relationships>
</file>

<file path=ppt/slides/_rels/slide2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jpeg"/><Relationship Id="rId18" Type="http://schemas.microsoft.com/office/2007/relationships/hdphoto" Target="../media/hdphoto9.wdp"/><Relationship Id="rId3" Type="http://schemas.openxmlformats.org/officeDocument/2006/relationships/image" Target="../media/image9.jpeg"/><Relationship Id="rId21" Type="http://schemas.openxmlformats.org/officeDocument/2006/relationships/image" Target="../media/image18.jpeg"/><Relationship Id="rId7" Type="http://schemas.openxmlformats.org/officeDocument/2006/relationships/image" Target="../media/image11.jpeg"/><Relationship Id="rId12" Type="http://schemas.microsoft.com/office/2007/relationships/hdphoto" Target="../media/hdphoto6.wdp"/><Relationship Id="rId17" Type="http://schemas.openxmlformats.org/officeDocument/2006/relationships/image" Target="../media/image16.jpeg"/><Relationship Id="rId2" Type="http://schemas.openxmlformats.org/officeDocument/2006/relationships/notesSlide" Target="../notesSlides/notesSlide3.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3.jpeg"/><Relationship Id="rId5" Type="http://schemas.openxmlformats.org/officeDocument/2006/relationships/image" Target="../media/image10.jpeg"/><Relationship Id="rId15" Type="http://schemas.openxmlformats.org/officeDocument/2006/relationships/image" Target="../media/image15.jpeg"/><Relationship Id="rId23" Type="http://schemas.openxmlformats.org/officeDocument/2006/relationships/image" Target="../media/image8.jpeg"/><Relationship Id="rId10" Type="http://schemas.microsoft.com/office/2007/relationships/hdphoto" Target="../media/hdphoto5.wdp"/><Relationship Id="rId19" Type="http://schemas.openxmlformats.org/officeDocument/2006/relationships/image" Target="../media/image17.jpeg"/><Relationship Id="rId4" Type="http://schemas.microsoft.com/office/2007/relationships/hdphoto" Target="../media/hdphoto2.wdp"/><Relationship Id="rId9" Type="http://schemas.openxmlformats.org/officeDocument/2006/relationships/image" Target="../media/image12.jpeg"/><Relationship Id="rId14" Type="http://schemas.microsoft.com/office/2007/relationships/hdphoto" Target="../media/hdphoto7.wdp"/><Relationship Id="rId22" Type="http://schemas.microsoft.com/office/2007/relationships/hdphoto" Target="../media/hdphoto11.wdp"/></Relationships>
</file>

<file path=ppt/slides/_rels/slide30.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3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36.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 Id="rId9"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59.jpeg"/></Relationships>
</file>

<file path=ppt/slides/_rels/slide39.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3.jpeg"/><Relationship Id="rId11" Type="http://schemas.openxmlformats.org/officeDocument/2006/relationships/image" Target="../media/image8.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3.wdp"/><Relationship Id="rId5" Type="http://schemas.openxmlformats.org/officeDocument/2006/relationships/image" Target="../media/image20.jpeg"/><Relationship Id="rId4" Type="http://schemas.microsoft.com/office/2007/relationships/hdphoto" Target="../media/hdphoto12.wdp"/></Relationships>
</file>

<file path=ppt/slides/_rels/slide40.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 Id="rId9" Type="http://schemas.openxmlformats.org/officeDocument/2006/relationships/image" Target="../media/image8.jpeg"/></Relationships>
</file>

<file path=ppt/slides/_rels/slide41.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8.jpe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jpeg"/><Relationship Id="rId9" Type="http://schemas.openxmlformats.org/officeDocument/2006/relationships/image" Target="../media/image180.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jpeg"/><Relationship Id="rId3" Type="http://schemas.openxmlformats.org/officeDocument/2006/relationships/image" Target="../media/image32.jpeg"/><Relationship Id="rId7" Type="http://schemas.openxmlformats.org/officeDocument/2006/relationships/image" Target="../media/image34.jpeg"/><Relationship Id="rId12" Type="http://schemas.microsoft.com/office/2007/relationships/hdphoto" Target="../media/hdphoto1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36.jpeg"/><Relationship Id="rId5" Type="http://schemas.openxmlformats.org/officeDocument/2006/relationships/image" Target="../media/image33.jpe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microsoft.com/office/2007/relationships/hdphoto" Target="../media/hdphoto21.wdp"/><Relationship Id="rId13" Type="http://schemas.microsoft.com/office/2007/relationships/hdphoto" Target="../media/hdphoto23.wdp"/><Relationship Id="rId3" Type="http://schemas.openxmlformats.org/officeDocument/2006/relationships/image" Target="../media/image37.jpeg"/><Relationship Id="rId7" Type="http://schemas.openxmlformats.org/officeDocument/2006/relationships/image" Target="../media/image39.jpeg"/><Relationship Id="rId12"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41.jpeg"/><Relationship Id="rId5" Type="http://schemas.openxmlformats.org/officeDocument/2006/relationships/image" Target="../media/image38.jpeg"/><Relationship Id="rId10" Type="http://schemas.microsoft.com/office/2007/relationships/hdphoto" Target="../media/hdphoto22.wdp"/><Relationship Id="rId4" Type="http://schemas.microsoft.com/office/2007/relationships/hdphoto" Target="../media/hdphoto19.wdp"/><Relationship Id="rId9" Type="http://schemas.openxmlformats.org/officeDocument/2006/relationships/image" Target="../media/image40.jpeg"/><Relationship Id="rId1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529" y="4360139"/>
            <a:ext cx="7026206" cy="595269"/>
          </a:xfrm>
        </p:spPr>
        <p:txBody>
          <a:bodyPr>
            <a:normAutofit/>
          </a:bodyPr>
          <a:lstStyle/>
          <a:p>
            <a:r>
              <a:rPr lang="ru-RU" sz="1900" dirty="0">
                <a:ln>
                  <a:solidFill>
                    <a:schemeClr val="tx1">
                      <a:lumMod val="50000"/>
                      <a:lumOff val="50000"/>
                    </a:schemeClr>
                  </a:solidFill>
                </a:ln>
                <a:solidFill>
                  <a:srgbClr val="FFFF00"/>
                </a:solidFill>
                <a:effectLst>
                  <a:outerShdw blurRad="38100" dist="38100" dir="2700000" algn="tl">
                    <a:srgbClr val="000000">
                      <a:alpha val="43137"/>
                    </a:srgbClr>
                  </a:outerShdw>
                </a:effectLst>
              </a:rPr>
              <a:t>	</a:t>
            </a:r>
            <a:endParaRPr lang="ru-RU" sz="1600" dirty="0">
              <a:ln>
                <a:solidFill>
                  <a:schemeClr val="tx1">
                    <a:lumMod val="50000"/>
                    <a:lumOff val="50000"/>
                  </a:schemeClr>
                </a:solidFill>
              </a:ln>
              <a:solidFill>
                <a:srgbClr val="FFFF00"/>
              </a:solidFill>
              <a:effectLst>
                <a:outerShdw blurRad="38100" dist="38100" dir="2700000" algn="tl">
                  <a:srgbClr val="000000">
                    <a:alpha val="43137"/>
                  </a:srgbClr>
                </a:outerShdw>
              </a:effectLst>
            </a:endParaRPr>
          </a:p>
        </p:txBody>
      </p:sp>
      <p:pic>
        <p:nvPicPr>
          <p:cNvPr id="1028" name="Picture 4" descr="C:\Users\admin\Documents\Герб техникума.png"/>
          <p:cNvPicPr>
            <a:picLocks noChangeAspect="1" noChangeArrowheads="1"/>
          </p:cNvPicPr>
          <p:nvPr/>
        </p:nvPicPr>
        <p:blipFill>
          <a:blip r:embed="rId4" cstate="print"/>
          <a:srcRect/>
          <a:stretch>
            <a:fillRect/>
          </a:stretch>
        </p:blipFill>
        <p:spPr bwMode="auto">
          <a:xfrm>
            <a:off x="5773784" y="4268076"/>
            <a:ext cx="605774" cy="787723"/>
          </a:xfrm>
          <a:prstGeom prst="rect">
            <a:avLst/>
          </a:prstGeom>
          <a:ln>
            <a:noFill/>
          </a:ln>
          <a:effectLst>
            <a:outerShdw blurRad="190500" algn="tl" rotWithShape="0">
              <a:srgbClr val="000000">
                <a:alpha val="70000"/>
              </a:srgbClr>
            </a:outerShdw>
          </a:effectLst>
        </p:spPr>
      </p:pic>
      <p:sp>
        <p:nvSpPr>
          <p:cNvPr id="8" name="Rectangle 1"/>
          <p:cNvSpPr>
            <a:spLocks noChangeArrowheads="1"/>
          </p:cNvSpPr>
          <p:nvPr/>
        </p:nvSpPr>
        <p:spPr bwMode="auto">
          <a:xfrm>
            <a:off x="3234134" y="4877786"/>
            <a:ext cx="1279778" cy="356023"/>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900" b="1" dirty="0">
                <a:solidFill>
                  <a:schemeClr val="bg1"/>
                </a:solidFill>
                <a:effectLst>
                  <a:outerShdw blurRad="38100" dist="38100" dir="2700000" algn="tl">
                    <a:srgbClr val="000000">
                      <a:alpha val="43137"/>
                    </a:srgbClr>
                  </a:outerShdw>
                </a:effectLst>
              </a:rPr>
              <a:t>2016   </a:t>
            </a:r>
            <a:endParaRPr lang="ru-RU" sz="1900" dirty="0">
              <a:solidFill>
                <a:schemeClr val="bg1"/>
              </a:solidFill>
              <a:effectLst>
                <a:outerShdw blurRad="38100" dist="38100" dir="2700000" algn="tl">
                  <a:srgbClr val="000000">
                    <a:alpha val="43137"/>
                  </a:srgbClr>
                </a:outerShdw>
              </a:effectLst>
            </a:endParaRPr>
          </a:p>
        </p:txBody>
      </p:sp>
      <p:pic>
        <p:nvPicPr>
          <p:cNvPr id="4" name="Picture 2" descr="H:\7.0. КУОО ВВП\11. Эмблемы разные ....  (ноябрь 2014)\2.jpg"/>
          <p:cNvPicPr>
            <a:picLocks noChangeAspect="1" noChangeArrowheads="1"/>
          </p:cNvPicPr>
          <p:nvPr/>
        </p:nvPicPr>
        <p:blipFill>
          <a:blip r:embed="rId5" cstate="print"/>
          <a:srcRect/>
          <a:stretch>
            <a:fillRect/>
          </a:stretch>
        </p:blipFill>
        <p:spPr bwMode="auto">
          <a:xfrm>
            <a:off x="446146" y="4409338"/>
            <a:ext cx="757684" cy="505200"/>
          </a:xfrm>
          <a:prstGeom prst="rect">
            <a:avLst/>
          </a:prstGeom>
          <a:ln>
            <a:noFill/>
          </a:ln>
          <a:effectLst>
            <a:outerShdw blurRad="190500" algn="tl" rotWithShape="0">
              <a:srgbClr val="000000">
                <a:alpha val="70000"/>
              </a:srgbClr>
            </a:outerShdw>
          </a:effectLst>
        </p:spPr>
      </p:pic>
      <p:pic>
        <p:nvPicPr>
          <p:cNvPr id="5" name="Picture 3" descr="H:\7.0. КУОО ВВП\11. Эмблемы разные ....  (ноябрь 2014)\3.jpg"/>
          <p:cNvPicPr>
            <a:picLocks noChangeAspect="1" noChangeArrowheads="1"/>
          </p:cNvPicPr>
          <p:nvPr/>
        </p:nvPicPr>
        <p:blipFill>
          <a:blip r:embed="rId6" cstate="print"/>
          <a:srcRect/>
          <a:stretch>
            <a:fillRect/>
          </a:stretch>
        </p:blipFill>
        <p:spPr bwMode="auto">
          <a:xfrm>
            <a:off x="6481184" y="4409338"/>
            <a:ext cx="757684" cy="505200"/>
          </a:xfrm>
          <a:prstGeom prst="rect">
            <a:avLst/>
          </a:prstGeom>
          <a:ln>
            <a:noFill/>
          </a:ln>
          <a:effectLst>
            <a:outerShdw blurRad="190500" algn="tl" rotWithShape="0">
              <a:srgbClr val="000000">
                <a:alpha val="70000"/>
              </a:srgbClr>
            </a:outerShdw>
          </a:effectLst>
        </p:spPr>
      </p:pic>
      <p:pic>
        <p:nvPicPr>
          <p:cNvPr id="11" name="Picture 2" descr="\\192.168.0.1\Personnel\9. ИЗДАТЕЛЬСКИЙ ЦЕНТР\Файлы\Шевроны, эмблемы\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751" y="4409338"/>
            <a:ext cx="611097" cy="50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38450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881" y="2677099"/>
            <a:ext cx="4811752" cy="1167788"/>
          </a:xfrm>
        </p:spPr>
        <p:txBody>
          <a:bodyPr anchor="t" anchorCtr="0">
            <a:noAutofit/>
          </a:bodyPr>
          <a:lstStyle/>
          <a:p>
            <a:pPr indent="442913" algn="just"/>
            <a:r>
              <a:rPr lang="ru-RU" sz="1100" b="0" dirty="0" smtClean="0">
                <a:solidFill>
                  <a:schemeClr val="tx1"/>
                </a:solidFill>
                <a:latin typeface="Arial" pitchFamily="34" charset="0"/>
                <a:cs typeface="Arial" pitchFamily="34" charset="0"/>
              </a:rPr>
              <a:t>В </a:t>
            </a:r>
            <a:r>
              <a:rPr lang="ru-RU" sz="1100" b="0" dirty="0">
                <a:solidFill>
                  <a:schemeClr val="tx1"/>
                </a:solidFill>
                <a:latin typeface="Arial" pitchFamily="34" charset="0"/>
                <a:cs typeface="Arial" pitchFamily="34" charset="0"/>
              </a:rPr>
              <a:t>течение двух дней, </a:t>
            </a:r>
            <a:r>
              <a:rPr lang="ru-RU" sz="1100" dirty="0">
                <a:solidFill>
                  <a:schemeClr val="tx1"/>
                </a:solidFill>
                <a:latin typeface="Arial" pitchFamily="34" charset="0"/>
                <a:cs typeface="Arial" pitchFamily="34" charset="0"/>
              </a:rPr>
              <a:t>17 и 19 февраля 2016 года</a:t>
            </a:r>
            <a:r>
              <a:rPr lang="ru-RU" sz="1100" b="0" dirty="0">
                <a:solidFill>
                  <a:schemeClr val="tx1"/>
                </a:solidFill>
                <a:latin typeface="Arial" pitchFamily="34" charset="0"/>
                <a:cs typeface="Arial" pitchFamily="34" charset="0"/>
              </a:rPr>
              <a:t>, на базе музея им. Шевелева В.П. члены военно-патриотического клуба «ОДОН» и оперативного молодежного отряда «ОФИЦЕРЫ РОССИИ» Каменск-Уральского агропромышленного техникума приняли активное участие в организации игры «Курс молодого бойца» для учащихся 5-6 классов более 20 школ города. </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961" y="879976"/>
            <a:ext cx="1751671" cy="12630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9881" y="442303"/>
            <a:ext cx="2993979" cy="2138347"/>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6219" y="442303"/>
            <a:ext cx="1727193" cy="12630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13322" t="5782" r="9261" b="23563"/>
          <a:stretch/>
        </p:blipFill>
        <p:spPr>
          <a:xfrm>
            <a:off x="5344554" y="1835193"/>
            <a:ext cx="1729648" cy="1273720"/>
          </a:xfrm>
          <a:prstGeom prst="rect">
            <a:avLst/>
          </a:prstGeom>
          <a:ln>
            <a:noFill/>
          </a:ln>
          <a:effectLst>
            <a:outerShdw blurRad="190500" algn="tl" rotWithShape="0">
              <a:srgbClr val="000000">
                <a:alpha val="70000"/>
              </a:srgbClr>
            </a:outerShdw>
          </a:effectLst>
        </p:spPr>
      </p:pic>
      <p:pic>
        <p:nvPicPr>
          <p:cNvPr id="11"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5604374" y="4644150"/>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6264767" y="4688348"/>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7/2016 (95)</a:t>
            </a:r>
            <a:endParaRPr lang="ru-RU" dirty="0">
              <a:effectLst>
                <a:outerShdw blurRad="38100" dist="38100" dir="2700000" algn="tl">
                  <a:srgbClr val="000000">
                    <a:alpha val="43137"/>
                  </a:srgbClr>
                </a:outerShdw>
              </a:effectLst>
            </a:endParaRPr>
          </a:p>
        </p:txBody>
      </p:sp>
      <p:sp>
        <p:nvSpPr>
          <p:cNvPr id="3" name="Прямоугольник 2"/>
          <p:cNvSpPr/>
          <p:nvPr/>
        </p:nvSpPr>
        <p:spPr>
          <a:xfrm>
            <a:off x="352540" y="3722411"/>
            <a:ext cx="6821040" cy="849590"/>
          </a:xfrm>
          <a:prstGeom prst="rect">
            <a:avLst/>
          </a:prstGeom>
        </p:spPr>
        <p:txBody>
          <a:bodyPr vert="horz" lIns="61868" tIns="30934" rIns="61868" bIns="30934" anchor="t" anchorCtr="0">
            <a:noAutofit/>
          </a:bodyPr>
          <a:lstStyle/>
          <a:p>
            <a:pPr indent="442913" algn="just">
              <a:spcBef>
                <a:spcPct val="0"/>
              </a:spcBef>
            </a:pPr>
            <a:r>
              <a:rPr lang="ru-RU" sz="1100" dirty="0">
                <a:effectLst>
                  <a:outerShdw blurRad="53975" dist="22860" dir="5400000" algn="tl" rotWithShape="0">
                    <a:srgbClr val="000000">
                      <a:alpha val="55000"/>
                    </a:srgbClr>
                  </a:outerShdw>
                </a:effectLst>
                <a:latin typeface="Arial" pitchFamily="34" charset="0"/>
                <a:ea typeface="+mj-ea"/>
                <a:cs typeface="Arial" pitchFamily="34" charset="0"/>
              </a:rPr>
              <a:t>Все «уличные» испытания выполнялись командами с особой динамикой, шумно, весело, энергично: метание гранат, навесная переправа, «переправа по болоту»,  «тоннель» и многие другие. В помещении ребят ожидали не менее интересные задания: угадывание фильмов по эпизодам, исполнение военных песен, викторины, сборка-разборка автомата, показ строевой. (охват – 120 чел.)</a:t>
            </a:r>
          </a:p>
        </p:txBody>
      </p:sp>
    </p:spTree>
    <p:extLst>
      <p:ext uri="{BB962C8B-B14F-4D97-AF65-F5344CB8AC3E}">
        <p14:creationId xmlns:p14="http://schemas.microsoft.com/office/powerpoint/2010/main" val="2161131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287" y="1920240"/>
            <a:ext cx="6838172" cy="2782394"/>
          </a:xfrm>
        </p:spPr>
        <p:txBody>
          <a:bodyPr anchor="t" anchorCtr="0">
            <a:noAutofit/>
          </a:bodyPr>
          <a:lstStyle/>
          <a:p>
            <a:pPr indent="446088"/>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В рамках месячника «Защитника </a:t>
            </a:r>
            <a:r>
              <a:rPr lang="ru-RU" sz="1100"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Отечества»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центр патриотического воспитания и допризывной подготовки «КУАТ» провел следующие мероприятия:</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9 февраля 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в школе  № 38, в классах, где обучаются кадеты МЧС, был проведен Урок мужества. Преподаватель ОБЖ Каменск-Уральского агропромышленного техникума, ветеран боевых действий, офицер запаса группы спецназа Поспеев Руслан и представитель Областного союза десантников, старшина запаса  Перепелица Валерий рассказали ребятам о том, как важно уже сейчас,  в подростковом возрасте,  начать тщательную  физическую,  моральную и  интеллектуальную  подготовку к прохождению службы в силовых структурах. (охват – 35 чел.)</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a:t>
            </a:r>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19 февраля 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Урок мужества для обучающихся первого курса. Для беседы со студентами был приглашен ветеран войны в  Северной Корее Синицын П.В. (охват – 42 чел.)</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25 февраля 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на базе Каменск-Уральского агропромышленного техникума проходили военно-спортивные соревнования  «Служу России» для студентов 1-2 курса (охват 86 человек).</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25 февраля 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проходила игра «</a:t>
            </a:r>
            <a:r>
              <a:rPr lang="ru-RU" sz="1100" b="0" dirty="0" err="1">
                <a:solidFill>
                  <a:schemeClr val="tx1"/>
                </a:solidFill>
                <a:effectLst>
                  <a:outerShdw blurRad="38100" dist="38100" dir="2700000" algn="tl">
                    <a:srgbClr val="000000">
                      <a:alpha val="43137"/>
                    </a:srgbClr>
                  </a:outerShdw>
                </a:effectLst>
                <a:latin typeface="Arial" pitchFamily="34" charset="0"/>
                <a:cs typeface="Arial" pitchFamily="34" charset="0"/>
              </a:rPr>
              <a:t>Зарничка</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для учащихся Каменской  СОШ (с. </a:t>
            </a:r>
            <a:r>
              <a:rPr lang="ru-RU" sz="1100" b="0" dirty="0" err="1">
                <a:solidFill>
                  <a:schemeClr val="tx1"/>
                </a:solidFill>
                <a:effectLst>
                  <a:outerShdw blurRad="38100" dist="38100" dir="2700000" algn="tl">
                    <a:srgbClr val="000000">
                      <a:alpha val="43137"/>
                    </a:srgbClr>
                  </a:outerShdw>
                </a:effectLst>
                <a:latin typeface="Arial" pitchFamily="34" charset="0"/>
                <a:cs typeface="Arial" pitchFamily="34" charset="0"/>
              </a:rPr>
              <a:t>Позариха</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Организатором выступил ВПК «ОДОН» под руководством Ершова В.А. (охват – 78 чел.)</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4023" r="31728"/>
          <a:stretch/>
        </p:blipFill>
        <p:spPr>
          <a:xfrm>
            <a:off x="3766128" y="428760"/>
            <a:ext cx="1721529" cy="1260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442" r="4099"/>
          <a:stretch/>
        </p:blipFill>
        <p:spPr>
          <a:xfrm>
            <a:off x="392287" y="428760"/>
            <a:ext cx="1686487" cy="12600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875" r="4852"/>
          <a:stretch/>
        </p:blipFill>
        <p:spPr>
          <a:xfrm>
            <a:off x="5561715" y="428760"/>
            <a:ext cx="1471545" cy="12600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0146" t="24584" r="20368" b="12129"/>
          <a:stretch/>
        </p:blipFill>
        <p:spPr>
          <a:xfrm>
            <a:off x="2152831" y="427260"/>
            <a:ext cx="1539240" cy="1263000"/>
          </a:xfrm>
          <a:prstGeom prst="rect">
            <a:avLst/>
          </a:prstGeom>
          <a:ln>
            <a:noFill/>
          </a:ln>
          <a:effectLst>
            <a:outerShdw blurRad="190500" algn="tl" rotWithShape="0">
              <a:srgbClr val="000000">
                <a:alpha val="70000"/>
              </a:srgbClr>
            </a:outerShdw>
          </a:effectLst>
        </p:spPr>
      </p:pic>
      <p:pic>
        <p:nvPicPr>
          <p:cNvPr id="11"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1301100" y="4642940"/>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392287" y="4718089"/>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8/2016 (95)</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093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154" y="2274827"/>
            <a:ext cx="5071304" cy="2179608"/>
          </a:xfrm>
        </p:spPr>
        <p:txBody>
          <a:bodyPr anchor="t" anchorCtr="0">
            <a:noAutofit/>
          </a:bodyPr>
          <a:lstStyle/>
          <a:p>
            <a:pPr indent="446088"/>
            <a:r>
              <a:rPr lang="ru-RU" sz="1100" b="0" dirty="0" smtClean="0">
                <a:solidFill>
                  <a:schemeClr val="tx1"/>
                </a:solidFill>
                <a:latin typeface="Arial" pitchFamily="34" charset="0"/>
                <a:cs typeface="Arial" pitchFamily="34" charset="0"/>
              </a:rPr>
              <a:t>В </a:t>
            </a:r>
            <a:r>
              <a:rPr lang="ru-RU" sz="1100" b="0" dirty="0">
                <a:solidFill>
                  <a:schemeClr val="tx1"/>
                </a:solidFill>
                <a:latin typeface="Arial" pitchFamily="34" charset="0"/>
                <a:cs typeface="Arial" pitchFamily="34" charset="0"/>
              </a:rPr>
              <a:t>рамках месячника «Защитника Отечества» Центр патриотического воспитания и допризывной подготовки «КУАТ» провел  и принял участие в следующих </a:t>
            </a:r>
            <a:r>
              <a:rPr lang="ru-RU" sz="1100" b="0" dirty="0" smtClean="0">
                <a:solidFill>
                  <a:schemeClr val="tx1"/>
                </a:solidFill>
                <a:latin typeface="Arial" pitchFamily="34" charset="0"/>
                <a:cs typeface="Arial" pitchFamily="34" charset="0"/>
              </a:rPr>
              <a:t>мероприятиях</a:t>
            </a:r>
            <a:r>
              <a:rPr lang="ru-RU" sz="1100" b="0" dirty="0">
                <a:solidFill>
                  <a:schemeClr val="tx1"/>
                </a:solidFill>
                <a:latin typeface="Arial" pitchFamily="34" charset="0"/>
                <a:cs typeface="Arial" pitchFamily="34" charset="0"/>
              </a:rPr>
              <a:t>:</a:t>
            </a:r>
            <a:br>
              <a:rPr lang="ru-RU" sz="1100" b="0" dirty="0">
                <a:solidFill>
                  <a:schemeClr val="tx1"/>
                </a:solidFill>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b="0" dirty="0">
                <a:solidFill>
                  <a:schemeClr val="tx1"/>
                </a:solidFill>
                <a:latin typeface="Arial" pitchFamily="34" charset="0"/>
                <a:cs typeface="Arial" pitchFamily="34" charset="0"/>
                <a:sym typeface="Wingdings 2"/>
              </a:rPr>
              <a:t>  </a:t>
            </a:r>
            <a:r>
              <a:rPr lang="ru-RU" sz="1100" dirty="0">
                <a:solidFill>
                  <a:schemeClr val="tx1"/>
                </a:solidFill>
                <a:latin typeface="Arial" pitchFamily="34" charset="0"/>
                <a:cs typeface="Arial" pitchFamily="34" charset="0"/>
              </a:rPr>
              <a:t>1 февраля 2016 года</a:t>
            </a:r>
            <a:r>
              <a:rPr lang="ru-RU" sz="1100" b="0" dirty="0">
                <a:solidFill>
                  <a:schemeClr val="tx1"/>
                </a:solidFill>
                <a:latin typeface="Arial" pitchFamily="34" charset="0"/>
                <a:cs typeface="Arial" pitchFamily="34" charset="0"/>
              </a:rPr>
              <a:t> </a:t>
            </a:r>
            <a:r>
              <a:rPr lang="ru-RU" sz="1100" b="0" dirty="0" smtClean="0">
                <a:solidFill>
                  <a:schemeClr val="tx1"/>
                </a:solidFill>
                <a:latin typeface="Arial" pitchFamily="34" charset="0"/>
                <a:cs typeface="Arial" pitchFamily="34" charset="0"/>
              </a:rPr>
              <a:t>воспитанники </a:t>
            </a:r>
            <a:r>
              <a:rPr lang="ru-RU" sz="1100" b="0" dirty="0">
                <a:solidFill>
                  <a:prstClr val="black"/>
                </a:solidFill>
                <a:latin typeface="Arial" pitchFamily="34" charset="0"/>
                <a:cs typeface="Arial" pitchFamily="34" charset="0"/>
              </a:rPr>
              <a:t>военно-патриотического </a:t>
            </a:r>
            <a:r>
              <a:rPr lang="ru-RU" sz="1100" b="0" dirty="0" smtClean="0">
                <a:solidFill>
                  <a:prstClr val="black"/>
                </a:solidFill>
                <a:latin typeface="Arial" pitchFamily="34" charset="0"/>
                <a:cs typeface="Arial" pitchFamily="34" charset="0"/>
              </a:rPr>
              <a:t>клуба ОДОН </a:t>
            </a:r>
            <a:r>
              <a:rPr lang="ru-RU" sz="1100" b="0" dirty="0" smtClean="0">
                <a:solidFill>
                  <a:schemeClr val="tx1"/>
                </a:solidFill>
                <a:latin typeface="Arial" pitchFamily="34" charset="0"/>
                <a:cs typeface="Arial" pitchFamily="34" charset="0"/>
              </a:rPr>
              <a:t>участвовали </a:t>
            </a:r>
            <a:r>
              <a:rPr lang="ru-RU" sz="1100" b="0" dirty="0">
                <a:solidFill>
                  <a:schemeClr val="tx1"/>
                </a:solidFill>
                <a:latin typeface="Arial" pitchFamily="34" charset="0"/>
                <a:cs typeface="Arial" pitchFamily="34" charset="0"/>
              </a:rPr>
              <a:t>в турнире </a:t>
            </a:r>
            <a:r>
              <a:rPr lang="ru-RU" sz="1100" b="0" dirty="0" smtClean="0">
                <a:solidFill>
                  <a:schemeClr val="tx1"/>
                </a:solidFill>
                <a:latin typeface="Arial" pitchFamily="34" charset="0"/>
                <a:cs typeface="Arial" pitchFamily="34" charset="0"/>
              </a:rPr>
              <a:t>по «</a:t>
            </a:r>
            <a:r>
              <a:rPr lang="ru-RU" sz="1100" b="0" dirty="0" err="1" smtClean="0">
                <a:solidFill>
                  <a:schemeClr val="tx1"/>
                </a:solidFill>
                <a:latin typeface="Arial" pitchFamily="34" charset="0"/>
                <a:cs typeface="Arial" pitchFamily="34" charset="0"/>
              </a:rPr>
              <a:t>Страйкболу</a:t>
            </a:r>
            <a:r>
              <a:rPr lang="ru-RU" sz="1100" b="0" dirty="0" smtClean="0">
                <a:solidFill>
                  <a:schemeClr val="tx1"/>
                </a:solidFill>
                <a:latin typeface="Arial" pitchFamily="34" charset="0"/>
                <a:cs typeface="Arial" pitchFamily="34" charset="0"/>
              </a:rPr>
              <a:t>» (охват - 20 чел</a:t>
            </a:r>
            <a:r>
              <a:rPr lang="ru-RU" sz="1100" b="0" dirty="0">
                <a:solidFill>
                  <a:schemeClr val="tx1"/>
                </a:solidFill>
                <a:latin typeface="Arial" pitchFamily="34" charset="0"/>
                <a:cs typeface="Arial" pitchFamily="34" charset="0"/>
              </a:rPr>
              <a:t>)</a:t>
            </a:r>
            <a:br>
              <a:rPr lang="ru-RU" sz="1100" b="0" dirty="0">
                <a:solidFill>
                  <a:schemeClr val="tx1"/>
                </a:solidFill>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b="0" dirty="0">
                <a:solidFill>
                  <a:schemeClr val="tx1"/>
                </a:solidFill>
                <a:latin typeface="Arial" pitchFamily="34" charset="0"/>
                <a:cs typeface="Arial" pitchFamily="34" charset="0"/>
                <a:sym typeface="Wingdings 2"/>
              </a:rPr>
              <a:t>  </a:t>
            </a:r>
            <a:r>
              <a:rPr lang="ru-RU" sz="1100" dirty="0">
                <a:solidFill>
                  <a:schemeClr val="tx1"/>
                </a:solidFill>
                <a:latin typeface="Arial" pitchFamily="34" charset="0"/>
                <a:cs typeface="Arial" pitchFamily="34" charset="0"/>
              </a:rPr>
              <a:t>6 февраля 2016 года</a:t>
            </a:r>
            <a:r>
              <a:rPr lang="ru-RU" sz="1100" b="0" dirty="0">
                <a:solidFill>
                  <a:schemeClr val="tx1"/>
                </a:solidFill>
                <a:latin typeface="Arial" pitchFamily="34" charset="0"/>
                <a:cs typeface="Arial" pitchFamily="34" charset="0"/>
              </a:rPr>
              <a:t> Каменск-Уральский агропромышленный техникум провел Урок мужества в СОШ № 2 г. </a:t>
            </a:r>
            <a:r>
              <a:rPr lang="ru-RU" sz="1100" b="0" dirty="0" err="1">
                <a:solidFill>
                  <a:schemeClr val="tx1"/>
                </a:solidFill>
                <a:latin typeface="Arial" pitchFamily="34" charset="0"/>
                <a:cs typeface="Arial" pitchFamily="34" charset="0"/>
              </a:rPr>
              <a:t>Катайска</a:t>
            </a:r>
            <a:r>
              <a:rPr lang="ru-RU" sz="1100" b="0" dirty="0">
                <a:solidFill>
                  <a:schemeClr val="tx1"/>
                </a:solidFill>
                <a:latin typeface="Arial" pitchFamily="34" charset="0"/>
                <a:cs typeface="Arial" pitchFamily="34" charset="0"/>
              </a:rPr>
              <a:t> Организатором выступил руководитель ВПК «ОДОН» Ершов В.А. (охват – 47 чел.)</a:t>
            </a:r>
            <a:br>
              <a:rPr lang="ru-RU" sz="1100" b="0" dirty="0">
                <a:solidFill>
                  <a:schemeClr val="tx1"/>
                </a:solidFill>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sym typeface="Wingdings 3"/>
              </a:rPr>
              <a:t>  </a:t>
            </a:r>
            <a:r>
              <a:rPr lang="ru-RU" sz="1100" b="0" dirty="0">
                <a:solidFill>
                  <a:schemeClr val="tx1"/>
                </a:solidFill>
                <a:latin typeface="Arial" pitchFamily="34" charset="0"/>
                <a:cs typeface="Arial" pitchFamily="34" charset="0"/>
                <a:sym typeface="Wingdings 2"/>
              </a:rPr>
              <a:t>   </a:t>
            </a:r>
            <a:r>
              <a:rPr lang="ru-RU" sz="1100" dirty="0">
                <a:solidFill>
                  <a:schemeClr val="tx1"/>
                </a:solidFill>
                <a:latin typeface="Arial" pitchFamily="34" charset="0"/>
                <a:cs typeface="Arial" pitchFamily="34" charset="0"/>
              </a:rPr>
              <a:t>25 февраля 2016 года</a:t>
            </a:r>
            <a:r>
              <a:rPr lang="ru-RU" sz="1100" b="0" dirty="0">
                <a:solidFill>
                  <a:schemeClr val="tx1"/>
                </a:solidFill>
                <a:latin typeface="Arial" pitchFamily="34" charset="0"/>
                <a:cs typeface="Arial" pitchFamily="34" charset="0"/>
              </a:rPr>
              <a:t> Каменск-Уральский агропромышленный техникум провел Урок мужества в </a:t>
            </a:r>
            <a:r>
              <a:rPr lang="ru-RU" sz="1100" b="0" dirty="0" err="1">
                <a:solidFill>
                  <a:schemeClr val="tx1"/>
                </a:solidFill>
                <a:latin typeface="Arial" pitchFamily="34" charset="0"/>
                <a:cs typeface="Arial" pitchFamily="34" charset="0"/>
              </a:rPr>
              <a:t>Клевакинской</a:t>
            </a:r>
            <a:r>
              <a:rPr lang="ru-RU" sz="1100" b="0" dirty="0">
                <a:solidFill>
                  <a:schemeClr val="tx1"/>
                </a:solidFill>
                <a:latin typeface="Arial" pitchFamily="34" charset="0"/>
                <a:cs typeface="Arial" pitchFamily="34" charset="0"/>
              </a:rPr>
              <a:t> СОШ. Организатором выступил руководитель Центра патриотического воспитания и допризывной подготовки молодежи Поспеев Р.В. (охват – 68 чел.)</a:t>
            </a: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294" r="11106"/>
          <a:stretch/>
        </p:blipFill>
        <p:spPr>
          <a:xfrm>
            <a:off x="439879" y="2283218"/>
            <a:ext cx="1516419" cy="1953559"/>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791" r="9139"/>
          <a:stretch/>
        </p:blipFill>
        <p:spPr>
          <a:xfrm>
            <a:off x="439879" y="414957"/>
            <a:ext cx="1997598" cy="1671235"/>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3956" r="12478"/>
          <a:stretch/>
        </p:blipFill>
        <p:spPr>
          <a:xfrm>
            <a:off x="2716823" y="414957"/>
            <a:ext cx="2137598" cy="1671235"/>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8137" r="4645"/>
          <a:stretch/>
        </p:blipFill>
        <p:spPr>
          <a:xfrm>
            <a:off x="5133767" y="414956"/>
            <a:ext cx="1997690" cy="1671235"/>
          </a:xfrm>
          <a:prstGeom prst="rect">
            <a:avLst/>
          </a:prstGeom>
          <a:ln>
            <a:noFill/>
          </a:ln>
          <a:effectLst>
            <a:outerShdw blurRad="190500" algn="tl" rotWithShape="0">
              <a:srgbClr val="000000">
                <a:alpha val="70000"/>
              </a:srgbClr>
            </a:outerShdw>
          </a:effectLst>
        </p:spPr>
      </p:pic>
      <p:pic>
        <p:nvPicPr>
          <p:cNvPr id="11"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5537171" y="4650993"/>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6222644" y="4726547"/>
            <a:ext cx="908813"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9/2016 (96)</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544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2941" y="3700514"/>
            <a:ext cx="6827820" cy="890519"/>
          </a:xfrm>
        </p:spPr>
        <p:txBody>
          <a:bodyPr anchor="t" anchorCtr="0">
            <a:normAutofit/>
          </a:bodyPr>
          <a:lstStyle/>
          <a:p>
            <a:pPr indent="446088" algn="just"/>
            <a:r>
              <a:rPr lang="ru-RU" sz="1100" dirty="0" smtClean="0">
                <a:solidFill>
                  <a:schemeClr val="tx1"/>
                </a:solidFill>
                <a:latin typeface="Arial" pitchFamily="34" charset="0"/>
                <a:cs typeface="Arial" pitchFamily="34" charset="0"/>
              </a:rPr>
              <a:t>20 </a:t>
            </a:r>
            <a:r>
              <a:rPr lang="ru-RU" sz="1100" dirty="0">
                <a:solidFill>
                  <a:schemeClr val="tx1"/>
                </a:solidFill>
                <a:latin typeface="Arial" pitchFamily="34" charset="0"/>
                <a:cs typeface="Arial" pitchFamily="34" charset="0"/>
              </a:rPr>
              <a:t>апреля 2016 </a:t>
            </a:r>
            <a:r>
              <a:rPr lang="ru-RU" sz="1100" dirty="0" smtClean="0">
                <a:solidFill>
                  <a:schemeClr val="tx1"/>
                </a:solidFill>
                <a:latin typeface="Arial" pitchFamily="34" charset="0"/>
                <a:cs typeface="Arial" pitchFamily="34" charset="0"/>
              </a:rPr>
              <a:t>года </a:t>
            </a:r>
            <a:r>
              <a:rPr lang="ru-RU" sz="1100" b="0" dirty="0">
                <a:solidFill>
                  <a:schemeClr val="tx1"/>
                </a:solidFill>
                <a:latin typeface="Arial" pitchFamily="34" charset="0"/>
                <a:cs typeface="Arial" pitchFamily="34" charset="0"/>
              </a:rPr>
              <a:t>военно-патриотический клуб «ОДОН»  под руководством Ершова В.А. провел спортивную эстафету в </a:t>
            </a:r>
            <a:r>
              <a:rPr lang="ru-RU" sz="1100" b="0" dirty="0" err="1">
                <a:solidFill>
                  <a:schemeClr val="tx1"/>
                </a:solidFill>
                <a:latin typeface="Arial" pitchFamily="34" charset="0"/>
                <a:cs typeface="Arial" pitchFamily="34" charset="0"/>
              </a:rPr>
              <a:t>Колчеданской</a:t>
            </a:r>
            <a:r>
              <a:rPr lang="ru-RU" sz="1100" b="0" dirty="0">
                <a:solidFill>
                  <a:schemeClr val="tx1"/>
                </a:solidFill>
                <a:latin typeface="Arial" pitchFamily="34" charset="0"/>
                <a:cs typeface="Arial" pitchFamily="34" charset="0"/>
              </a:rPr>
              <a:t> школе-интернат. После подведения итогов и награждения был проведен «мастер-класс» по сборке-разборке автомата, в котором активно принимали участие учащиеся школы. (охват – 42 чел.)</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4843538" y="892256"/>
            <a:ext cx="2700000" cy="1760325"/>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523281" y="422418"/>
            <a:ext cx="2543984" cy="1753162"/>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t="12555" b="7538"/>
          <a:stretch/>
        </p:blipFill>
        <p:spPr>
          <a:xfrm>
            <a:off x="2523281" y="2302527"/>
            <a:ext cx="2543984" cy="1255922"/>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9376" t="8143"/>
          <a:stretch/>
        </p:blipFill>
        <p:spPr>
          <a:xfrm rot="5400000">
            <a:off x="17348" y="862596"/>
            <a:ext cx="2700000" cy="1819645"/>
          </a:xfrm>
          <a:prstGeom prst="rect">
            <a:avLst/>
          </a:prstGeom>
          <a:ln>
            <a:noFill/>
          </a:ln>
          <a:effectLst>
            <a:outerShdw blurRad="190500" algn="tl" rotWithShape="0">
              <a:srgbClr val="000000">
                <a:alpha val="70000"/>
              </a:srgbClr>
            </a:outerShdw>
          </a:effectLst>
        </p:spPr>
      </p:pic>
      <p:pic>
        <p:nvPicPr>
          <p:cNvPr id="11" name="Picture 2" descr="H:\ВВ МВД РФ\1. КУОО ВВ МВД РФ\Наклейки и др\Обложка_КУАТ_ОДОН.jpg"/>
          <p:cNvPicPr>
            <a:picLocks noChangeAspect="1" noChangeArrowheads="1"/>
          </p:cNvPicPr>
          <p:nvPr/>
        </p:nvPicPr>
        <p:blipFill>
          <a:blip r:embed="rId10" cstate="print"/>
          <a:srcRect/>
          <a:stretch>
            <a:fillRect/>
          </a:stretch>
        </p:blipFill>
        <p:spPr bwMode="auto">
          <a:xfrm>
            <a:off x="1514334" y="4649069"/>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352659" y="4698092"/>
            <a:ext cx="99377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10/2016 (97)</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0208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1599" y="2664823"/>
            <a:ext cx="6861846" cy="1942252"/>
          </a:xfrm>
        </p:spPr>
        <p:txBody>
          <a:bodyPr anchor="t" anchorCtr="0">
            <a:noAutofit/>
          </a:bodyPr>
          <a:lstStyle/>
          <a:p>
            <a:pPr indent="301823"/>
            <a:r>
              <a:rPr lang="ru-RU" sz="1100" dirty="0">
                <a:solidFill>
                  <a:schemeClr val="tx1"/>
                </a:solidFill>
                <a:latin typeface="Arial" pitchFamily="34" charset="0"/>
                <a:cs typeface="Arial" pitchFamily="34" charset="0"/>
              </a:rPr>
              <a:t>23 апреля 2016 года</a:t>
            </a:r>
            <a:r>
              <a:rPr lang="ru-RU" sz="1100" b="0" dirty="0">
                <a:solidFill>
                  <a:schemeClr val="tx1"/>
                </a:solidFill>
                <a:latin typeface="Arial" pitchFamily="34" charset="0"/>
                <a:cs typeface="Arial" pitchFamily="34" charset="0"/>
              </a:rPr>
              <a:t> на базе Каменск-Уральского агропромышленного техникума состоялся Межрегиональный военно-спортивный турнир «Последний рубеж», посвященного 120-летию со дня рождения четырежды Героя Советского Союза, Маршала Советского Союза Г.К. Жукова Общее руководство организацией Турнира осуществлял УБОФ «АССОЦИАЦИЯ СПЕЦНАЗ», непосредственная организация проведения Турнира возлагалась на Центр патриотического воспитания и допризывной подготовки при ГАПОУ СО «КУАТ».</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Подведение итогов турнира порадовало наших участников! Каждая команда была награждена ценным призом и почетной грамотой. </a:t>
            </a:r>
            <a:r>
              <a:rPr lang="ru-RU" sz="1100" b="0" dirty="0" smtClean="0">
                <a:solidFill>
                  <a:schemeClr val="tx1"/>
                </a:solidFill>
                <a:latin typeface="Arial" pitchFamily="34" charset="0"/>
                <a:cs typeface="Arial" pitchFamily="34" charset="0"/>
              </a:rPr>
              <a:t>Победу одержала команда </a:t>
            </a:r>
            <a:r>
              <a:rPr lang="ru-RU" sz="1100" b="0" dirty="0">
                <a:solidFill>
                  <a:prstClr val="black"/>
                </a:solidFill>
                <a:latin typeface="Arial" pitchFamily="34" charset="0"/>
                <a:cs typeface="Arial" pitchFamily="34" charset="0"/>
              </a:rPr>
              <a:t>военно-патриотического клуба </a:t>
            </a:r>
            <a:r>
              <a:rPr lang="ru-RU" sz="1100" b="0" dirty="0" smtClean="0">
                <a:solidFill>
                  <a:prstClr val="black"/>
                </a:solidFill>
                <a:latin typeface="Arial" pitchFamily="34" charset="0"/>
                <a:cs typeface="Arial" pitchFamily="34" charset="0"/>
              </a:rPr>
              <a:t>ОДОН</a:t>
            </a:r>
            <a:r>
              <a:rPr lang="ru-RU" sz="1100" b="0" dirty="0">
                <a:solidFill>
                  <a:schemeClr val="tx1"/>
                </a:solidFill>
                <a:latin typeface="Arial" pitchFamily="34" charset="0"/>
                <a:cs typeface="Arial" pitchFamily="34" charset="0"/>
              </a:rPr>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a:t>
            </a:r>
            <a:r>
              <a:rPr lang="ru-RU" sz="1100" b="0" dirty="0" smtClean="0">
                <a:solidFill>
                  <a:schemeClr val="tx1"/>
                </a:solidFill>
                <a:latin typeface="Arial" pitchFamily="34" charset="0"/>
                <a:cs typeface="Arial" pitchFamily="34" charset="0"/>
              </a:rPr>
              <a:t>         В </a:t>
            </a:r>
            <a:r>
              <a:rPr lang="ru-RU" sz="1100" b="0" dirty="0">
                <a:solidFill>
                  <a:schemeClr val="tx1"/>
                </a:solidFill>
                <a:latin typeface="Arial" pitchFamily="34" charset="0"/>
                <a:cs typeface="Arial" pitchFamily="34" charset="0"/>
              </a:rPr>
              <a:t>проведении турнира помогали Фонд содействия патриотическому воспитанию молодежи «Рубикон», </a:t>
            </a:r>
            <a:r>
              <a:rPr lang="ru-RU" sz="1100" b="0" dirty="0" err="1">
                <a:solidFill>
                  <a:schemeClr val="tx1"/>
                </a:solidFill>
                <a:latin typeface="Arial" pitchFamily="34" charset="0"/>
                <a:cs typeface="Arial" pitchFamily="34" charset="0"/>
              </a:rPr>
              <a:t>страйкбольный</a:t>
            </a:r>
            <a:r>
              <a:rPr lang="ru-RU" sz="1100" b="0" dirty="0">
                <a:solidFill>
                  <a:schemeClr val="tx1"/>
                </a:solidFill>
                <a:latin typeface="Arial" pitchFamily="34" charset="0"/>
                <a:cs typeface="Arial" pitchFamily="34" charset="0"/>
              </a:rPr>
              <a:t> клуб «АГАТ», АПО «Возвращение» (охват – 51 чел.)</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t="3825" b="8174"/>
          <a:stretch/>
        </p:blipFill>
        <p:spPr>
          <a:xfrm>
            <a:off x="3859648" y="494851"/>
            <a:ext cx="3212651" cy="2098943"/>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0168" r="8935" b="9140"/>
          <a:stretch/>
        </p:blipFill>
        <p:spPr>
          <a:xfrm>
            <a:off x="439880" y="494851"/>
            <a:ext cx="3236379" cy="2098943"/>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373973" y="4637456"/>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6087095" y="4709214"/>
            <a:ext cx="982359"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11/2016 (98)</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944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4487" y="2894604"/>
            <a:ext cx="6794336" cy="1808301"/>
          </a:xfrm>
        </p:spPr>
        <p:txBody>
          <a:bodyPr anchor="t" anchorCtr="0">
            <a:noAutofit/>
          </a:bodyPr>
          <a:lstStyle/>
          <a:p>
            <a:pPr indent="446088" algn="just"/>
            <a:r>
              <a:rPr lang="ru-RU" sz="1100" dirty="0" smtClean="0">
                <a:solidFill>
                  <a:schemeClr val="tx1"/>
                </a:solidFill>
                <a:latin typeface="Arial" pitchFamily="34" charset="0"/>
                <a:cs typeface="Arial" pitchFamily="34" charset="0"/>
              </a:rPr>
              <a:t>27 </a:t>
            </a:r>
            <a:r>
              <a:rPr lang="ru-RU" sz="1100" dirty="0">
                <a:solidFill>
                  <a:schemeClr val="tx1"/>
                </a:solidFill>
                <a:latin typeface="Arial" pitchFamily="34" charset="0"/>
                <a:cs typeface="Arial" pitchFamily="34" charset="0"/>
              </a:rPr>
              <a:t>апреля 2016 </a:t>
            </a:r>
            <a:r>
              <a:rPr lang="ru-RU" sz="1100" dirty="0" smtClean="0">
                <a:solidFill>
                  <a:schemeClr val="tx1"/>
                </a:solidFill>
                <a:latin typeface="Arial" pitchFamily="34" charset="0"/>
                <a:cs typeface="Arial" pitchFamily="34" charset="0"/>
              </a:rPr>
              <a:t>года</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состоялся традиционный весенний конкурс, организованный ЦВР –  «Каменские струны». Как и многие мероприятия в этом году, конкурс был посвящен педагогу и музыканту В. В. Лобанову, а значит и репертуар был подобран тематический. Ребята из школ города и района исполняли песни разных авторов. Номинаций было как обычно несколько: соло, дуэт </a:t>
            </a:r>
            <a:r>
              <a:rPr lang="ru-RU" sz="1100" b="0" dirty="0" smtClean="0">
                <a:solidFill>
                  <a:schemeClr val="tx1"/>
                </a:solidFill>
                <a:latin typeface="Arial" pitchFamily="34" charset="0"/>
                <a:cs typeface="Arial" pitchFamily="34" charset="0"/>
              </a:rPr>
              <a:t>и ансамбль. Приглашенными </a:t>
            </a:r>
            <a:r>
              <a:rPr lang="ru-RU" sz="1100" b="0" dirty="0">
                <a:solidFill>
                  <a:schemeClr val="tx1"/>
                </a:solidFill>
                <a:latin typeface="Arial" pitchFamily="34" charset="0"/>
                <a:cs typeface="Arial" pitchFamily="34" charset="0"/>
              </a:rPr>
              <a:t>судьями были ГАПОУ СО «Каменск- Уральский агропромышленный техникум» совместно с Каменск–Уральской организации ветеранов и воинов ВВ МВД РФ, в лице Ершов Владимир Александрович и </a:t>
            </a:r>
            <a:r>
              <a:rPr lang="ru-RU" sz="1100" b="0" dirty="0" err="1">
                <a:solidFill>
                  <a:schemeClr val="tx1"/>
                </a:solidFill>
                <a:latin typeface="Arial" pitchFamily="34" charset="0"/>
                <a:cs typeface="Arial" pitchFamily="34" charset="0"/>
              </a:rPr>
              <a:t>Теляковым</a:t>
            </a:r>
            <a:r>
              <a:rPr lang="ru-RU" sz="1100" b="0" dirty="0">
                <a:solidFill>
                  <a:schemeClr val="tx1"/>
                </a:solidFill>
                <a:latin typeface="Arial" pitchFamily="34" charset="0"/>
                <a:cs typeface="Arial" pitchFamily="34" charset="0"/>
              </a:rPr>
              <a:t> Александром Васильевич. </a:t>
            </a:r>
            <a:r>
              <a:rPr lang="ru-RU" sz="1100" b="0" dirty="0" smtClean="0">
                <a:solidFill>
                  <a:schemeClr val="tx1"/>
                </a:solidFill>
                <a:latin typeface="Arial" pitchFamily="34" charset="0"/>
                <a:cs typeface="Arial" pitchFamily="34" charset="0"/>
              </a:rPr>
              <a:t>Грамотами  </a:t>
            </a:r>
            <a:r>
              <a:rPr lang="ru-RU" sz="1100" b="0" dirty="0">
                <a:solidFill>
                  <a:schemeClr val="tx1"/>
                </a:solidFill>
                <a:latin typeface="Arial" pitchFamily="34" charset="0"/>
                <a:cs typeface="Arial" pitchFamily="34" charset="0"/>
              </a:rPr>
              <a:t>были награждены лучшие авторские песни и дуэты. После конкурса участники с интересом общались с нашими судьями Ершовым В. А. и </a:t>
            </a:r>
            <a:r>
              <a:rPr lang="ru-RU" sz="1100" b="0" dirty="0" err="1">
                <a:solidFill>
                  <a:schemeClr val="tx1"/>
                </a:solidFill>
                <a:latin typeface="Arial" pitchFamily="34" charset="0"/>
                <a:cs typeface="Arial" pitchFamily="34" charset="0"/>
              </a:rPr>
              <a:t>Теляковым</a:t>
            </a:r>
            <a:r>
              <a:rPr lang="ru-RU" sz="1100" b="0" dirty="0">
                <a:solidFill>
                  <a:schemeClr val="tx1"/>
                </a:solidFill>
                <a:latin typeface="Arial" pitchFamily="34" charset="0"/>
                <a:cs typeface="Arial" pitchFamily="34" charset="0"/>
              </a:rPr>
              <a:t> А. и желали сделать личное фото.</a:t>
            </a: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1390"/>
          <a:stretch/>
        </p:blipFill>
        <p:spPr>
          <a:xfrm>
            <a:off x="2407210" y="434428"/>
            <a:ext cx="1523233" cy="1152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t="5127" r="10201" b="14817"/>
          <a:stretch/>
        </p:blipFill>
        <p:spPr>
          <a:xfrm>
            <a:off x="400434" y="434429"/>
            <a:ext cx="1902091" cy="2319788"/>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5872" r="6304" b="4842"/>
          <a:stretch/>
        </p:blipFill>
        <p:spPr>
          <a:xfrm>
            <a:off x="2374447" y="1658000"/>
            <a:ext cx="1588008" cy="1096217"/>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128" y="434428"/>
            <a:ext cx="3119276" cy="2088435"/>
          </a:xfrm>
          <a:prstGeom prst="rect">
            <a:avLst/>
          </a:prstGeom>
          <a:ln>
            <a:noFill/>
          </a:ln>
          <a:effectLst>
            <a:outerShdw blurRad="190500" algn="tl" rotWithShape="0">
              <a:srgbClr val="000000">
                <a:alpha val="70000"/>
              </a:srgbClr>
            </a:outerShdw>
          </a:effectLst>
        </p:spPr>
      </p:pic>
      <p:pic>
        <p:nvPicPr>
          <p:cNvPr id="9"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1581645" y="4650653"/>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74564" y="4713080"/>
            <a:ext cx="99377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12/2016 (99)</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4186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0949" y="3187694"/>
            <a:ext cx="4522170" cy="1332060"/>
          </a:xfrm>
        </p:spPr>
        <p:txBody>
          <a:bodyPr anchor="t" anchorCtr="0">
            <a:noAutofit/>
          </a:bodyPr>
          <a:lstStyle/>
          <a:p>
            <a:pPr indent="301823"/>
            <a:r>
              <a:rPr lang="ru-RU" sz="1100" dirty="0" smtClean="0">
                <a:solidFill>
                  <a:schemeClr val="tx1"/>
                </a:solidFill>
                <a:latin typeface="Arial" pitchFamily="34" charset="0"/>
                <a:cs typeface="Arial" pitchFamily="34" charset="0"/>
              </a:rPr>
              <a:t>27 апреля 2016 </a:t>
            </a:r>
            <a:r>
              <a:rPr lang="ru-RU" sz="1100" dirty="0">
                <a:solidFill>
                  <a:schemeClr val="tx1"/>
                </a:solidFill>
                <a:latin typeface="Arial" pitchFamily="34" charset="0"/>
                <a:cs typeface="Arial" pitchFamily="34" charset="0"/>
              </a:rPr>
              <a:t>года</a:t>
            </a:r>
            <a:r>
              <a:rPr lang="ru-RU" sz="1100" b="0" dirty="0">
                <a:solidFill>
                  <a:schemeClr val="tx1"/>
                </a:solidFill>
                <a:latin typeface="Arial" pitchFamily="34" charset="0"/>
                <a:cs typeface="Arial" pitchFamily="34" charset="0"/>
              </a:rPr>
              <a:t> Приказом Командующего </a:t>
            </a:r>
            <a:r>
              <a:rPr lang="ru-RU" sz="1100" b="0" dirty="0" err="1">
                <a:solidFill>
                  <a:schemeClr val="tx1"/>
                </a:solidFill>
                <a:latin typeface="Arial" pitchFamily="34" charset="0"/>
                <a:cs typeface="Arial" pitchFamily="34" charset="0"/>
              </a:rPr>
              <a:t>УрРК</a:t>
            </a:r>
            <a:r>
              <a:rPr lang="ru-RU" sz="1100" b="0" dirty="0">
                <a:solidFill>
                  <a:schemeClr val="tx1"/>
                </a:solidFill>
                <a:latin typeface="Arial" pitchFamily="34" charset="0"/>
                <a:cs typeface="Arial" pitchFamily="34" charset="0"/>
              </a:rPr>
              <a:t> ВВ МВД РФ от 17.03.2016 № 59 ценным подарком «за содействие внутренним войскам МВД России при выполнении возложенных на них задач» был награжден заместитель председателя Каменск-Уральской общественной организации ветеранов ВВ МВД </a:t>
            </a:r>
            <a:r>
              <a:rPr lang="ru-RU" sz="1100" b="0" dirty="0" smtClean="0">
                <a:solidFill>
                  <a:schemeClr val="tx1"/>
                </a:solidFill>
                <a:latin typeface="Arial" pitchFamily="34" charset="0"/>
                <a:cs typeface="Arial" pitchFamily="34" charset="0"/>
              </a:rPr>
              <a:t>РФ, руководитель ВПК ОДОН, педагог </a:t>
            </a:r>
            <a:r>
              <a:rPr lang="ru-RU" sz="1100" b="0" dirty="0">
                <a:solidFill>
                  <a:schemeClr val="tx1"/>
                </a:solidFill>
                <a:latin typeface="Arial" pitchFamily="34" charset="0"/>
                <a:cs typeface="Arial" pitchFamily="34" charset="0"/>
              </a:rPr>
              <a:t>дополнительного образования Каменск-Уральского агропромышленного техникума В.А. Ершов.</a:t>
            </a: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45612"/>
          <a:stretch/>
        </p:blipFill>
        <p:spPr>
          <a:xfrm>
            <a:off x="413531" y="427720"/>
            <a:ext cx="2107600" cy="4077732"/>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1897" r="6929"/>
          <a:stretch/>
        </p:blipFill>
        <p:spPr>
          <a:xfrm>
            <a:off x="2690949" y="479972"/>
            <a:ext cx="2868968" cy="2524839"/>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45692"/>
          <a:stretch/>
        </p:blipFill>
        <p:spPr>
          <a:xfrm>
            <a:off x="5729735" y="427720"/>
            <a:ext cx="1409947" cy="2524839"/>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9" cstate="print"/>
          <a:srcRect/>
          <a:stretch>
            <a:fillRect/>
          </a:stretch>
        </p:blipFill>
        <p:spPr bwMode="auto">
          <a:xfrm>
            <a:off x="5373973" y="4637456"/>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6087095"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13/2016 (100)</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6908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598" y="3103044"/>
            <a:ext cx="6860599" cy="1416705"/>
          </a:xfrm>
        </p:spPr>
        <p:txBody>
          <a:bodyPr anchor="t" anchorCtr="0">
            <a:noAutofit/>
          </a:bodyPr>
          <a:lstStyle/>
          <a:p>
            <a:pPr indent="301823"/>
            <a:r>
              <a:rPr lang="ru-RU" sz="1100" b="0" dirty="0">
                <a:solidFill>
                  <a:schemeClr val="tx1"/>
                </a:solidFill>
                <a:latin typeface="Arial" pitchFamily="34" charset="0"/>
                <a:cs typeface="Arial" pitchFamily="34" charset="0"/>
              </a:rPr>
              <a:t>Если война коснулась твоей семьи. Если ты знаешь, какой ценой досталась нам Победа. Если ты гордишься своей историей, своей страной, своей семьей. Если ты помнишь.</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С </a:t>
            </a:r>
            <a:r>
              <a:rPr lang="ru-RU" sz="1100" dirty="0">
                <a:solidFill>
                  <a:schemeClr val="tx1"/>
                </a:solidFill>
                <a:latin typeface="Arial" pitchFamily="34" charset="0"/>
                <a:cs typeface="Arial" pitchFamily="34" charset="0"/>
              </a:rPr>
              <a:t>3 по 9 мая </a:t>
            </a:r>
            <a:r>
              <a:rPr lang="ru-RU" sz="1100" dirty="0" smtClean="0">
                <a:solidFill>
                  <a:schemeClr val="tx1"/>
                </a:solidFill>
                <a:latin typeface="Arial" pitchFamily="34" charset="0"/>
                <a:cs typeface="Arial" pitchFamily="34" charset="0"/>
              </a:rPr>
              <a:t>2016 года </a:t>
            </a:r>
            <a:r>
              <a:rPr lang="ru-RU" sz="1100" b="0" dirty="0" smtClean="0">
                <a:solidFill>
                  <a:schemeClr val="tx1"/>
                </a:solidFill>
                <a:latin typeface="Arial" pitchFamily="34" charset="0"/>
                <a:cs typeface="Arial" pitchFamily="34" charset="0"/>
              </a:rPr>
              <a:t>в </a:t>
            </a:r>
            <a:r>
              <a:rPr lang="ru-RU" sz="1100" b="0" dirty="0">
                <a:solidFill>
                  <a:schemeClr val="tx1"/>
                </a:solidFill>
                <a:latin typeface="Arial" pitchFamily="34" charset="0"/>
                <a:cs typeface="Arial" pitchFamily="34" charset="0"/>
              </a:rPr>
              <a:t>Каменск – Уральском агропромышленном техникуме прошла акция «Георгиевская ленточка». Знаком акции является так называемая «Георгиевская ленточка», цветовая гамма которой хорошо известна каждому и которая использовалась при создании одной из главных наград ВОВ — «Ордена Славы». Студенты вручали ленточку директору техникума Некрасову Сергею Ивановичу и своим преподавателям. (охват – 84 чел.)</a:t>
            </a:r>
            <a:r>
              <a:rPr lang="ru-RU" sz="1100" b="0" dirty="0">
                <a:latin typeface="Arial" pitchFamily="34" charset="0"/>
                <a:cs typeface="Arial" pitchFamily="34" charset="0"/>
              </a:rPr>
              <a:t/>
            </a:r>
            <a:br>
              <a:rPr lang="ru-RU" sz="1100" b="0" dirty="0">
                <a:latin typeface="Arial" pitchFamily="34" charset="0"/>
                <a:cs typeface="Arial" pitchFamily="34" charset="0"/>
              </a:rPr>
            </a:br>
            <a:endParaRPr lang="ru-RU" sz="1100" b="0" dirty="0">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07" r="20636"/>
          <a:stretch/>
        </p:blipFill>
        <p:spPr>
          <a:xfrm>
            <a:off x="396612" y="398634"/>
            <a:ext cx="2568580" cy="24480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0089" t="6239"/>
          <a:stretch/>
        </p:blipFill>
        <p:spPr>
          <a:xfrm>
            <a:off x="3065420" y="407622"/>
            <a:ext cx="2173927" cy="244800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1233" r="15999"/>
          <a:stretch/>
        </p:blipFill>
        <p:spPr>
          <a:xfrm>
            <a:off x="5371731" y="398634"/>
            <a:ext cx="1805466" cy="2448000"/>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6" cstate="print"/>
          <a:srcRect/>
          <a:stretch>
            <a:fillRect/>
          </a:stretch>
        </p:blipFill>
        <p:spPr bwMode="auto">
          <a:xfrm>
            <a:off x="1633897" y="4650653"/>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439879"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14/2016 (101)</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7033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426" y="3350394"/>
            <a:ext cx="6850504" cy="1240755"/>
          </a:xfrm>
        </p:spPr>
        <p:txBody>
          <a:bodyPr anchor="t" anchorCtr="0">
            <a:noAutofit/>
          </a:bodyPr>
          <a:lstStyle/>
          <a:p>
            <a:pPr indent="265113"/>
            <a:r>
              <a:rPr lang="ru-RU" sz="1100" b="0" dirty="0" smtClean="0">
                <a:solidFill>
                  <a:schemeClr val="tx1"/>
                </a:solidFill>
                <a:latin typeface="Arial" pitchFamily="34" charset="0"/>
                <a:cs typeface="Arial" pitchFamily="34" charset="0"/>
              </a:rPr>
              <a:t>«</a:t>
            </a:r>
            <a:r>
              <a:rPr lang="ru-RU" sz="1100" b="0" dirty="0">
                <a:solidFill>
                  <a:schemeClr val="tx1"/>
                </a:solidFill>
                <a:latin typeface="Arial" pitchFamily="34" charset="0"/>
                <a:cs typeface="Arial" pitchFamily="34" charset="0"/>
              </a:rPr>
              <a:t>От сердца к  сердцу» фонд памяти Алексея </a:t>
            </a:r>
            <a:r>
              <a:rPr lang="ru-RU" sz="1100" b="0" dirty="0" err="1">
                <a:solidFill>
                  <a:schemeClr val="tx1"/>
                </a:solidFill>
                <a:latin typeface="Arial" pitchFamily="34" charset="0"/>
                <a:cs typeface="Arial" pitchFamily="34" charset="0"/>
              </a:rPr>
              <a:t>Потеряева</a:t>
            </a:r>
            <a:r>
              <a:rPr lang="ru-RU" sz="1100" b="0" dirty="0">
                <a:solidFill>
                  <a:schemeClr val="tx1"/>
                </a:solidFill>
                <a:latin typeface="Arial" pitchFamily="34" charset="0"/>
                <a:cs typeface="Arial" pitchFamily="34" charset="0"/>
              </a:rPr>
              <a:t> провел </a:t>
            </a:r>
            <a:r>
              <a:rPr lang="ru-RU" sz="1100" dirty="0">
                <a:solidFill>
                  <a:schemeClr val="tx1"/>
                </a:solidFill>
                <a:latin typeface="Arial" pitchFamily="34" charset="0"/>
                <a:cs typeface="Arial" pitchFamily="34" charset="0"/>
              </a:rPr>
              <a:t>5 мая 2016 </a:t>
            </a:r>
            <a:r>
              <a:rPr lang="ru-RU" sz="1100" dirty="0" smtClean="0">
                <a:solidFill>
                  <a:schemeClr val="tx1"/>
                </a:solidFill>
                <a:latin typeface="Arial" pitchFamily="34" charset="0"/>
                <a:cs typeface="Arial" pitchFamily="34" charset="0"/>
              </a:rPr>
              <a:t>года</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в спортивном комплексе «Космос» IV турнир по футболу. В программе так же присутствовали конкурсы, </a:t>
            </a:r>
            <a:r>
              <a:rPr lang="ru-RU" sz="1100" b="0" dirty="0" err="1">
                <a:solidFill>
                  <a:schemeClr val="tx1"/>
                </a:solidFill>
                <a:latin typeface="Arial" pitchFamily="34" charset="0"/>
                <a:cs typeface="Arial" pitchFamily="34" charset="0"/>
              </a:rPr>
              <a:t>флешмоб</a:t>
            </a:r>
            <a:r>
              <a:rPr lang="ru-RU" sz="1100" b="0" dirty="0">
                <a:solidFill>
                  <a:schemeClr val="tx1"/>
                </a:solidFill>
                <a:latin typeface="Arial" pitchFamily="34" charset="0"/>
                <a:cs typeface="Arial" pitchFamily="34" charset="0"/>
              </a:rPr>
              <a:t> и розыгрыш призов.</a:t>
            </a:r>
            <a:br>
              <a:rPr lang="ru-RU" sz="1100" b="0" dirty="0">
                <a:solidFill>
                  <a:schemeClr val="tx1"/>
                </a:solidFill>
                <a:latin typeface="Arial" pitchFamily="34" charset="0"/>
                <a:cs typeface="Arial" pitchFamily="34" charset="0"/>
              </a:rPr>
            </a:br>
            <a:r>
              <a:rPr lang="ru-RU" sz="1100" b="0" dirty="0" smtClean="0">
                <a:solidFill>
                  <a:schemeClr val="tx1"/>
                </a:solidFill>
                <a:latin typeface="Arial" pitchFamily="34" charset="0"/>
                <a:cs typeface="Arial" pitchFamily="34" charset="0"/>
              </a:rPr>
              <a:t>       В </a:t>
            </a:r>
            <a:r>
              <a:rPr lang="ru-RU" sz="1100" b="0" dirty="0">
                <a:solidFill>
                  <a:schemeClr val="tx1"/>
                </a:solidFill>
                <a:latin typeface="Arial" pitchFamily="34" charset="0"/>
                <a:cs typeface="Arial" pitchFamily="34" charset="0"/>
              </a:rPr>
              <a:t>футбольных командах были заявлены дети от 10 до 18 </a:t>
            </a:r>
            <a:r>
              <a:rPr lang="ru-RU" sz="1100" b="0" dirty="0" smtClean="0">
                <a:solidFill>
                  <a:schemeClr val="tx1"/>
                </a:solidFill>
                <a:latin typeface="Arial" pitchFamily="34" charset="0"/>
                <a:cs typeface="Arial" pitchFamily="34" charset="0"/>
              </a:rPr>
              <a:t>лет. Помимо </a:t>
            </a:r>
            <a:r>
              <a:rPr lang="ru-RU" sz="1100" b="0" dirty="0">
                <a:solidFill>
                  <a:schemeClr val="tx1"/>
                </a:solidFill>
                <a:latin typeface="Arial" pitchFamily="34" charset="0"/>
                <a:cs typeface="Arial" pitchFamily="34" charset="0"/>
              </a:rPr>
              <a:t>соревнований на площадке присутствовала полевая кухня. Вкусная гречневая каша и теплый чай подбадривали болельщиков игр и участников соревнований. </a:t>
            </a:r>
            <a:r>
              <a:rPr lang="ru-RU" sz="1100" b="0" dirty="0" smtClean="0">
                <a:solidFill>
                  <a:schemeClr val="tx1"/>
                </a:solidFill>
                <a:latin typeface="Arial" pitchFamily="34" charset="0"/>
                <a:cs typeface="Arial" pitchFamily="34" charset="0"/>
              </a:rPr>
              <a:t> Помощь </a:t>
            </a:r>
            <a:r>
              <a:rPr lang="ru-RU" sz="1100" b="0" dirty="0">
                <a:solidFill>
                  <a:schemeClr val="tx1"/>
                </a:solidFill>
                <a:latin typeface="Arial" pitchFamily="34" charset="0"/>
                <a:cs typeface="Arial" pitchFamily="34" charset="0"/>
              </a:rPr>
              <a:t>в проведении дня памяти </a:t>
            </a:r>
            <a:r>
              <a:rPr lang="ru-RU" sz="1100" b="0" dirty="0" smtClean="0">
                <a:solidFill>
                  <a:schemeClr val="tx1"/>
                </a:solidFill>
                <a:latin typeface="Arial" pitchFamily="34" charset="0"/>
                <a:cs typeface="Arial" pitchFamily="34" charset="0"/>
              </a:rPr>
              <a:t>оказали  </a:t>
            </a:r>
            <a:r>
              <a:rPr lang="ru-RU" sz="1100" b="0" dirty="0">
                <a:solidFill>
                  <a:schemeClr val="tx1"/>
                </a:solidFill>
                <a:latin typeface="Arial" pitchFamily="34" charset="0"/>
                <a:cs typeface="Arial" pitchFamily="34" charset="0"/>
              </a:rPr>
              <a:t>Ветеранская организация и Офицеры </a:t>
            </a:r>
            <a:r>
              <a:rPr lang="ru-RU" sz="1100" b="0" dirty="0" smtClean="0">
                <a:solidFill>
                  <a:schemeClr val="tx1"/>
                </a:solidFill>
                <a:latin typeface="Arial" pitchFamily="34" charset="0"/>
                <a:cs typeface="Arial" pitchFamily="34" charset="0"/>
              </a:rPr>
              <a:t>России и члены </a:t>
            </a:r>
            <a:r>
              <a:rPr lang="ru-RU" sz="1100" b="0" dirty="0">
                <a:solidFill>
                  <a:prstClr val="black"/>
                </a:solidFill>
                <a:latin typeface="Arial" pitchFamily="34" charset="0"/>
                <a:cs typeface="Arial" pitchFamily="34" charset="0"/>
              </a:rPr>
              <a:t>военно-патриотического клуба </a:t>
            </a:r>
            <a:r>
              <a:rPr lang="ru-RU" sz="1100" b="0" dirty="0" smtClean="0">
                <a:solidFill>
                  <a:prstClr val="black"/>
                </a:solidFill>
                <a:latin typeface="Arial" pitchFamily="34" charset="0"/>
                <a:cs typeface="Arial" pitchFamily="34" charset="0"/>
              </a:rPr>
              <a:t>ОДОН </a:t>
            </a:r>
            <a:r>
              <a:rPr lang="ru-RU" sz="1100" b="0" dirty="0" smtClean="0">
                <a:solidFill>
                  <a:schemeClr val="tx1"/>
                </a:solidFill>
                <a:latin typeface="Arial" pitchFamily="34" charset="0"/>
                <a:cs typeface="Arial" pitchFamily="34" charset="0"/>
              </a:rPr>
              <a:t>(охват </a:t>
            </a:r>
            <a:r>
              <a:rPr lang="ru-RU" sz="1100" b="0" dirty="0">
                <a:solidFill>
                  <a:schemeClr val="tx1"/>
                </a:solidFill>
                <a:latin typeface="Arial" pitchFamily="34" charset="0"/>
                <a:cs typeface="Arial" pitchFamily="34" charset="0"/>
              </a:rPr>
              <a:t>– 346 чел.)</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9882" y="422160"/>
            <a:ext cx="2113981" cy="1332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64275" y="834046"/>
            <a:ext cx="2760807" cy="1937034"/>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494" y="1850967"/>
            <a:ext cx="2113979" cy="133200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882" y="1850967"/>
            <a:ext cx="2113979" cy="13320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5494" y="422161"/>
            <a:ext cx="2113980" cy="1332000"/>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5373973" y="4637456"/>
            <a:ext cx="595441" cy="3982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6087095"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15/2016 (102)</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5091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8438" y="3582261"/>
            <a:ext cx="6902216" cy="1143342"/>
          </a:xfrm>
        </p:spPr>
        <p:txBody>
          <a:bodyPr anchor="t" anchorCtr="0">
            <a:noAutofit/>
          </a:bodyPr>
          <a:lstStyle/>
          <a:p>
            <a:pPr indent="301823"/>
            <a:r>
              <a:rPr lang="ru-RU" sz="1100" dirty="0">
                <a:solidFill>
                  <a:schemeClr val="tx1"/>
                </a:solidFill>
                <a:latin typeface="Arial" pitchFamily="34" charset="0"/>
                <a:cs typeface="Arial" pitchFamily="34" charset="0"/>
              </a:rPr>
              <a:t>9 мая 2016 года </a:t>
            </a:r>
            <a:r>
              <a:rPr lang="ru-RU" sz="1100" b="0" dirty="0">
                <a:solidFill>
                  <a:schemeClr val="tx1"/>
                </a:solidFill>
                <a:latin typeface="Arial" pitchFamily="34" charset="0"/>
                <a:cs typeface="Arial" pitchFamily="34" charset="0"/>
              </a:rPr>
              <a:t>на центральной площади Каменска-Уральского состоялся военный Парад в честь 71-летия Победы в ВОВ. В акции «Бессмертный полк» приняли участие порядка 11 тыс. человек.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Взвод Каменск – Уральского агропромышленного техникума прибыл на парад в количестве 25 студентов, который возглавлял Маслов Вячеслав, знаменоносцем был Устюжанин Илья. По результатам смотра строя наш Взвод занял 3 место.</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99" r="6921"/>
          <a:stretch/>
        </p:blipFill>
        <p:spPr>
          <a:xfrm>
            <a:off x="5135377" y="480927"/>
            <a:ext cx="2002082" cy="1872054"/>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4" cstate="print"/>
          <a:srcRect/>
          <a:stretch>
            <a:fillRect/>
          </a:stretch>
        </p:blipFill>
        <p:spPr bwMode="auto">
          <a:xfrm>
            <a:off x="1516330" y="4650653"/>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348438"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16/2016 (103)</a:t>
            </a:r>
            <a:endParaRPr lang="ru-RU" dirty="0">
              <a:effectLst>
                <a:outerShdw blurRad="38100" dist="38100" dir="2700000" algn="tl">
                  <a:srgbClr val="000000">
                    <a:alpha val="43137"/>
                  </a:srgbClr>
                </a:outerShdw>
              </a:effectLst>
            </a:endParaRPr>
          </a:p>
        </p:txBody>
      </p:sp>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r="47928" b="9881"/>
          <a:stretch/>
        </p:blipFill>
        <p:spPr>
          <a:xfrm>
            <a:off x="484908" y="480927"/>
            <a:ext cx="1626864" cy="1872054"/>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593" y="2430596"/>
            <a:ext cx="1786279" cy="1187687"/>
          </a:xfrm>
          <a:prstGeom prst="rect">
            <a:avLst/>
          </a:prstGeom>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t="29657" r="28216" b="15974"/>
          <a:stretch/>
        </p:blipFill>
        <p:spPr>
          <a:xfrm>
            <a:off x="2319027" y="2430596"/>
            <a:ext cx="2371307" cy="1194160"/>
          </a:xfrm>
          <a:prstGeom prst="rect">
            <a:avLst/>
          </a:prstGeom>
        </p:spPr>
      </p:pic>
      <p:pic>
        <p:nvPicPr>
          <p:cNvPr id="11" name="Рисунок 10"/>
          <p:cNvPicPr>
            <a:picLocks noChangeAspect="1"/>
          </p:cNvPicPr>
          <p:nvPr/>
        </p:nvPicPr>
        <p:blipFill rotWithShape="1">
          <a:blip r:embed="rId8" cstate="print">
            <a:extLst>
              <a:ext uri="{28A0092B-C50C-407E-A947-70E740481C1C}">
                <a14:useLocalDpi xmlns:a14="http://schemas.microsoft.com/office/drawing/2010/main" val="0"/>
              </a:ext>
            </a:extLst>
          </a:blip>
          <a:srcRect t="24145" r="17994"/>
          <a:stretch/>
        </p:blipFill>
        <p:spPr>
          <a:xfrm>
            <a:off x="2226872" y="480927"/>
            <a:ext cx="2793404" cy="1872054"/>
          </a:xfrm>
          <a:prstGeom prst="rect">
            <a:avLst/>
          </a:prstGeom>
        </p:spPr>
      </p:pic>
      <p:pic>
        <p:nvPicPr>
          <p:cNvPr id="12" name="Рисунок 11"/>
          <p:cNvPicPr>
            <a:picLocks noChangeAspect="1"/>
          </p:cNvPicPr>
          <p:nvPr/>
        </p:nvPicPr>
        <p:blipFill rotWithShape="1">
          <a:blip r:embed="rId9" cstate="print">
            <a:extLst>
              <a:ext uri="{28A0092B-C50C-407E-A947-70E740481C1C}">
                <a14:useLocalDpi xmlns:a14="http://schemas.microsoft.com/office/drawing/2010/main" val="0"/>
              </a:ext>
            </a:extLst>
          </a:blip>
          <a:srcRect l="8963" t="47752" r="31282" b="6029"/>
          <a:stretch/>
        </p:blipFill>
        <p:spPr>
          <a:xfrm>
            <a:off x="4782488" y="2430596"/>
            <a:ext cx="2321979" cy="1194160"/>
          </a:xfrm>
          <a:prstGeom prst="rect">
            <a:avLst/>
          </a:prstGeom>
        </p:spPr>
      </p:pic>
    </p:spTree>
    <p:extLst>
      <p:ext uri="{BB962C8B-B14F-4D97-AF65-F5344CB8AC3E}">
        <p14:creationId xmlns:p14="http://schemas.microsoft.com/office/powerpoint/2010/main" val="3188106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887" y="3908421"/>
            <a:ext cx="6853605" cy="729815"/>
          </a:xfrm>
        </p:spPr>
        <p:txBody>
          <a:bodyPr>
            <a:noAutofit/>
          </a:bodyPr>
          <a:lstStyle/>
          <a:p>
            <a:pPr algn="ctr"/>
            <a:r>
              <a:rPr lang="ru-RU" sz="1400" dirty="0">
                <a:solidFill>
                  <a:schemeClr val="tx1"/>
                </a:solidFill>
                <a:effectLst/>
                <a:latin typeface="Arial" pitchFamily="34" charset="0"/>
                <a:cs typeface="Arial" pitchFamily="34" charset="0"/>
              </a:rPr>
              <a:t>Военно-патриотический клуб «ОДОН»</a:t>
            </a:r>
            <a:br>
              <a:rPr lang="ru-RU" sz="1400" dirty="0">
                <a:solidFill>
                  <a:schemeClr val="tx1"/>
                </a:solidFill>
                <a:effectLst/>
                <a:latin typeface="Arial" pitchFamily="34" charset="0"/>
                <a:cs typeface="Arial" pitchFamily="34" charset="0"/>
              </a:rPr>
            </a:br>
            <a:r>
              <a:rPr lang="ru-RU" sz="1100" dirty="0">
                <a:solidFill>
                  <a:schemeClr val="tx1"/>
                </a:solidFill>
                <a:effectLst/>
                <a:latin typeface="Arial" pitchFamily="34" charset="0"/>
                <a:cs typeface="Arial" pitchFamily="34" charset="0"/>
              </a:rPr>
              <a:t>Каменск-Уральский агропромышленный техникум</a:t>
            </a:r>
            <a:br>
              <a:rPr lang="ru-RU" sz="1100" dirty="0">
                <a:solidFill>
                  <a:schemeClr val="tx1"/>
                </a:solidFill>
                <a:effectLst/>
                <a:latin typeface="Arial" pitchFamily="34" charset="0"/>
                <a:cs typeface="Arial" pitchFamily="34" charset="0"/>
              </a:rPr>
            </a:br>
            <a:r>
              <a:rPr lang="ru-RU" sz="1100" b="0" dirty="0">
                <a:solidFill>
                  <a:schemeClr val="tx1"/>
                </a:solidFill>
                <a:effectLst/>
                <a:latin typeface="Arial" pitchFamily="34" charset="0"/>
                <a:cs typeface="Arial" pitchFamily="34" charset="0"/>
              </a:rPr>
              <a:t>(дата создания: 01 сентября 2013 года)</a:t>
            </a:r>
          </a:p>
        </p:txBody>
      </p:sp>
      <p:pic>
        <p:nvPicPr>
          <p:cNvPr id="5" name="Содержимое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12384" r="12310"/>
          <a:stretch/>
        </p:blipFill>
        <p:spPr>
          <a:xfrm>
            <a:off x="1136073" y="424994"/>
            <a:ext cx="5167745" cy="349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H:\ВВ МВД РФ\1. КУОО ВВ МВД РФ\Наклейки и др\Обложка_КУАТ_ОДОН.jpg"/>
          <p:cNvPicPr>
            <a:picLocks noChangeAspect="1" noChangeArrowheads="1"/>
          </p:cNvPicPr>
          <p:nvPr/>
        </p:nvPicPr>
        <p:blipFill>
          <a:blip r:embed="rId5" cstate="print"/>
          <a:srcRect/>
          <a:stretch>
            <a:fillRect/>
          </a:stretch>
        </p:blipFill>
        <p:spPr bwMode="auto">
          <a:xfrm>
            <a:off x="6508336" y="4642941"/>
            <a:ext cx="595441" cy="39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012723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6139" y="2649000"/>
            <a:ext cx="6839163" cy="2002409"/>
          </a:xfrm>
        </p:spPr>
        <p:txBody>
          <a:bodyPr anchor="t" anchorCtr="0">
            <a:noAutofit/>
          </a:bodyPr>
          <a:lstStyle/>
          <a:p>
            <a:pPr indent="301823"/>
            <a:r>
              <a:rPr lang="ru-RU" sz="1100" dirty="0">
                <a:solidFill>
                  <a:schemeClr val="tx1"/>
                </a:solidFill>
                <a:latin typeface="Arial" pitchFamily="34" charset="0"/>
                <a:cs typeface="Arial" pitchFamily="34" charset="0"/>
              </a:rPr>
              <a:t>9 мая 2016 года</a:t>
            </a:r>
            <a:r>
              <a:rPr lang="ru-RU" sz="1100" b="0" dirty="0">
                <a:solidFill>
                  <a:schemeClr val="tx1"/>
                </a:solidFill>
                <a:latin typeface="Arial" pitchFamily="34" charset="0"/>
                <a:cs typeface="Arial" pitchFamily="34" charset="0"/>
              </a:rPr>
              <a:t>, в честь празднования 71 Победы в Великой Отечественной войне возле мемориала погибшим защитникам Родины на городской Аллее Славы прошла спортивно-патриотическая акция «Рекорд Победы». Организаторами выступили: Никита Осеев, Никита </a:t>
            </a:r>
            <a:r>
              <a:rPr lang="ru-RU" sz="1100" b="0" dirty="0" err="1">
                <a:solidFill>
                  <a:schemeClr val="tx1"/>
                </a:solidFill>
                <a:latin typeface="Arial" pitchFamily="34" charset="0"/>
                <a:cs typeface="Arial" pitchFamily="34" charset="0"/>
              </a:rPr>
              <a:t>Юргинсон</a:t>
            </a:r>
            <a:r>
              <a:rPr lang="ru-RU" sz="1100" b="0" dirty="0">
                <a:solidFill>
                  <a:schemeClr val="tx1"/>
                </a:solidFill>
                <a:latin typeface="Arial" pitchFamily="34" charset="0"/>
                <a:cs typeface="Arial" pitchFamily="34" charset="0"/>
              </a:rPr>
              <a:t>, Офицеры России, Общественная организация воинов и ветеранов внутренних войск и Каменск-Уральский агропромышленный техникум. В ходе мероприятия 873 участника акции все вместе сделали 25 933 отжиманий – именно такое количество мирных дней прошло после 9 мая 1945 года.</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Студенты Каменск-Уральского агропромышленного техникума вместе со своими </a:t>
            </a:r>
            <a:r>
              <a:rPr lang="ru-RU" sz="1100" b="0" dirty="0" smtClean="0">
                <a:solidFill>
                  <a:schemeClr val="tx1"/>
                </a:solidFill>
                <a:latin typeface="Arial" pitchFamily="34" charset="0"/>
                <a:cs typeface="Arial" pitchFamily="34" charset="0"/>
              </a:rPr>
              <a:t>преподавателями, члены </a:t>
            </a:r>
            <a:r>
              <a:rPr lang="ru-RU" sz="1100" b="0" dirty="0">
                <a:solidFill>
                  <a:prstClr val="black"/>
                </a:solidFill>
                <a:latin typeface="Arial" pitchFamily="34" charset="0"/>
                <a:cs typeface="Arial" pitchFamily="34" charset="0"/>
              </a:rPr>
              <a:t>военно-патриотического клуба ОДОН</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Наибольший личный вклад в акцию сделал студент Каменск-Уральского агропромышленного техникума Баканов Тимур около1000 отжиманий, так же абсолютно лучший результат за один подход – 110 отжиманий.</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8755" b="6081"/>
          <a:stretch/>
        </p:blipFill>
        <p:spPr>
          <a:xfrm>
            <a:off x="5441736" y="1594578"/>
            <a:ext cx="1673364" cy="921674"/>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14910"/>
          <a:stretch/>
        </p:blipFill>
        <p:spPr>
          <a:xfrm>
            <a:off x="5438065" y="483399"/>
            <a:ext cx="1677035" cy="922662"/>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937983" y="483399"/>
            <a:ext cx="3460758" cy="2032853"/>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395635" y="483399"/>
            <a:ext cx="1503025" cy="2032853"/>
          </a:xfrm>
          <a:prstGeom prst="rect">
            <a:avLst/>
          </a:prstGeom>
          <a:ln>
            <a:noFill/>
          </a:ln>
          <a:effectLst>
            <a:outerShdw blurRad="190500" algn="tl" rotWithShape="0">
              <a:srgbClr val="000000">
                <a:alpha val="70000"/>
              </a:srgbClr>
            </a:outerShdw>
          </a:effectLst>
        </p:spPr>
      </p:pic>
      <p:pic>
        <p:nvPicPr>
          <p:cNvPr id="9"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5373973" y="4637456"/>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087095"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16/2016 (104)</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2177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040" y="2706386"/>
            <a:ext cx="5315215" cy="1851080"/>
          </a:xfrm>
        </p:spPr>
        <p:txBody>
          <a:bodyPr anchor="t" anchorCtr="0">
            <a:noAutofit/>
          </a:bodyPr>
          <a:lstStyle/>
          <a:p>
            <a:pPr indent="265113"/>
            <a:r>
              <a:rPr lang="ru-RU" sz="1100" dirty="0" smtClean="0">
                <a:solidFill>
                  <a:schemeClr val="tx1"/>
                </a:solidFill>
                <a:latin typeface="Arial" pitchFamily="34" charset="0"/>
                <a:cs typeface="Arial" pitchFamily="34" charset="0"/>
              </a:rPr>
              <a:t>9 мая 2016 года  </a:t>
            </a:r>
            <a:r>
              <a:rPr lang="ru-RU" sz="1100" b="0" dirty="0">
                <a:solidFill>
                  <a:schemeClr val="tx1"/>
                </a:solidFill>
                <a:latin typeface="Arial" pitchFamily="34" charset="0"/>
                <a:cs typeface="Arial" pitchFamily="34" charset="0"/>
              </a:rPr>
              <a:t>в селе </a:t>
            </a:r>
            <a:r>
              <a:rPr lang="ru-RU" sz="1100" b="0" dirty="0" err="1">
                <a:solidFill>
                  <a:schemeClr val="tx1"/>
                </a:solidFill>
                <a:latin typeface="Arial" pitchFamily="34" charset="0"/>
                <a:cs typeface="Arial" pitchFamily="34" charset="0"/>
              </a:rPr>
              <a:t>Клевакинское</a:t>
            </a:r>
            <a:r>
              <a:rPr lang="ru-RU" sz="1100" b="0" dirty="0">
                <a:solidFill>
                  <a:schemeClr val="tx1"/>
                </a:solidFill>
                <a:latin typeface="Arial" pitchFamily="34" charset="0"/>
                <a:cs typeface="Arial" pitchFamily="34" charset="0"/>
              </a:rPr>
              <a:t> торжественно проходил День Победы. Программа мероприятия была организована администрацией села, </a:t>
            </a:r>
            <a:r>
              <a:rPr lang="ru-RU" sz="1100" b="0" dirty="0" err="1">
                <a:solidFill>
                  <a:schemeClr val="tx1"/>
                </a:solidFill>
                <a:latin typeface="Arial" pitchFamily="34" charset="0"/>
                <a:cs typeface="Arial" pitchFamily="34" charset="0"/>
              </a:rPr>
              <a:t>Клевакинской</a:t>
            </a:r>
            <a:r>
              <a:rPr lang="ru-RU" sz="1100" b="0" dirty="0">
                <a:solidFill>
                  <a:schemeClr val="tx1"/>
                </a:solidFill>
                <a:latin typeface="Arial" pitchFamily="34" charset="0"/>
                <a:cs typeface="Arial" pitchFamily="34" charset="0"/>
              </a:rPr>
              <a:t> СОШ  и руководителем Центра патриотического воспитания и допризывной подготовки молодежи Поспеевы Р.В.</a:t>
            </a:r>
            <a:br>
              <a:rPr lang="ru-RU" sz="1100" b="0" dirty="0">
                <a:solidFill>
                  <a:schemeClr val="tx1"/>
                </a:solidFill>
                <a:latin typeface="Arial" pitchFamily="34" charset="0"/>
                <a:cs typeface="Arial" pitchFamily="34" charset="0"/>
              </a:rPr>
            </a:br>
            <a:r>
              <a:rPr lang="ru-RU" sz="1100" b="0" dirty="0" smtClean="0">
                <a:solidFill>
                  <a:schemeClr val="tx1"/>
                </a:solidFill>
                <a:latin typeface="Arial" pitchFamily="34" charset="0"/>
                <a:cs typeface="Arial" pitchFamily="34" charset="0"/>
              </a:rPr>
              <a:t>     В </a:t>
            </a:r>
            <a:r>
              <a:rPr lang="ru-RU" sz="1100" b="0" dirty="0">
                <a:solidFill>
                  <a:schemeClr val="tx1"/>
                </a:solidFill>
                <a:latin typeface="Arial" pitchFamily="34" charset="0"/>
                <a:cs typeface="Arial" pitchFamily="34" charset="0"/>
              </a:rPr>
              <a:t>честь Дня Победы на территории </a:t>
            </a:r>
            <a:r>
              <a:rPr lang="ru-RU" sz="1100" b="0" dirty="0" err="1">
                <a:solidFill>
                  <a:schemeClr val="tx1"/>
                </a:solidFill>
                <a:latin typeface="Arial" pitchFamily="34" charset="0"/>
                <a:cs typeface="Arial" pitchFamily="34" charset="0"/>
              </a:rPr>
              <a:t>Клевакинской</a:t>
            </a:r>
            <a:r>
              <a:rPr lang="ru-RU" sz="1100" b="0" dirty="0">
                <a:solidFill>
                  <a:schemeClr val="tx1"/>
                </a:solidFill>
                <a:latin typeface="Arial" pitchFamily="34" charset="0"/>
                <a:cs typeface="Arial" pitchFamily="34" charset="0"/>
              </a:rPr>
              <a:t> СОШ был создан почетный караул. Для проведения это мероприятия была привлечена секция Армейского рукопашного боя. Участники караула были ребята от 11 до 17 лет. Форма одежды была пошита самолично. Стоять в карауле - великая честь. Во всех российских городах свою вахту несут школьники, в честь Дня Победы (охват – 189 чел).</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71" y="445858"/>
            <a:ext cx="3414966" cy="2181981"/>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096" y="445859"/>
            <a:ext cx="3277979" cy="218198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22291"/>
          <a:stretch/>
        </p:blipFill>
        <p:spPr>
          <a:xfrm flipH="1">
            <a:off x="5650203" y="2757948"/>
            <a:ext cx="1501010" cy="1799518"/>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6" cstate="print"/>
          <a:srcRect/>
          <a:stretch>
            <a:fillRect/>
          </a:stretch>
        </p:blipFill>
        <p:spPr bwMode="auto">
          <a:xfrm>
            <a:off x="1542456" y="4663716"/>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335375" y="4726143"/>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17/2016 (105)</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9117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263" y="2330179"/>
            <a:ext cx="6803792" cy="2096100"/>
          </a:xfrm>
        </p:spPr>
        <p:txBody>
          <a:bodyPr anchor="t" anchorCtr="0">
            <a:noAutofit/>
          </a:bodyPr>
          <a:lstStyle/>
          <a:p>
            <a:pPr indent="301823"/>
            <a:r>
              <a:rPr lang="ru-RU" sz="1100" b="0" dirty="0">
                <a:solidFill>
                  <a:schemeClr val="tx1"/>
                </a:solidFill>
                <a:latin typeface="Arial" pitchFamily="34" charset="0"/>
                <a:cs typeface="Arial" pitchFamily="34" charset="0"/>
              </a:rPr>
              <a:t>Знаменитая пилотажная группа "Стрижи" в субботу, </a:t>
            </a:r>
            <a:r>
              <a:rPr lang="ru-RU" sz="1100" dirty="0" smtClean="0">
                <a:solidFill>
                  <a:schemeClr val="tx1"/>
                </a:solidFill>
                <a:latin typeface="Arial" pitchFamily="34" charset="0"/>
                <a:cs typeface="Arial" pitchFamily="34" charset="0"/>
              </a:rPr>
              <a:t>28 мая 2016года</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прилетела в Екатеринбург на территорию аэропорта </a:t>
            </a:r>
            <a:r>
              <a:rPr lang="ru-RU" sz="1100" b="0" dirty="0" err="1">
                <a:solidFill>
                  <a:schemeClr val="tx1"/>
                </a:solidFill>
                <a:latin typeface="Arial" pitchFamily="34" charset="0"/>
                <a:cs typeface="Arial" pitchFamily="34" charset="0"/>
              </a:rPr>
              <a:t>Уктус</a:t>
            </a:r>
            <a:r>
              <a:rPr lang="ru-RU" sz="1100" b="0" dirty="0">
                <a:solidFill>
                  <a:schemeClr val="tx1"/>
                </a:solidFill>
                <a:latin typeface="Arial" pitchFamily="34" charset="0"/>
                <a:cs typeface="Arial" pitchFamily="34" charset="0"/>
              </a:rPr>
              <a:t>. Самые лучшие пилоты приняли участие в военно-патриотической акции "Военная служба по контракту - «Твой выбор».</a:t>
            </a:r>
            <a:br>
              <a:rPr lang="ru-RU" sz="1100" b="0" dirty="0">
                <a:solidFill>
                  <a:schemeClr val="tx1"/>
                </a:solidFill>
                <a:latin typeface="Arial" pitchFamily="34" charset="0"/>
                <a:cs typeface="Arial" pitchFamily="34" charset="0"/>
              </a:rPr>
            </a:br>
            <a:r>
              <a:rPr lang="ru-RU" sz="1100" b="0" dirty="0" smtClean="0">
                <a:solidFill>
                  <a:schemeClr val="tx1"/>
                </a:solidFill>
                <a:latin typeface="Arial" pitchFamily="34" charset="0"/>
                <a:cs typeface="Arial" pitchFamily="34" charset="0"/>
              </a:rPr>
              <a:t>         Каменск-Уральского </a:t>
            </a:r>
            <a:r>
              <a:rPr lang="ru-RU" sz="1100" b="0" dirty="0">
                <a:solidFill>
                  <a:schemeClr val="tx1"/>
                </a:solidFill>
                <a:latin typeface="Arial" pitchFamily="34" charset="0"/>
                <a:cs typeface="Arial" pitchFamily="34" charset="0"/>
              </a:rPr>
              <a:t>агропромышленный </a:t>
            </a:r>
            <a:r>
              <a:rPr lang="ru-RU" sz="1100" b="0" dirty="0" smtClean="0">
                <a:solidFill>
                  <a:schemeClr val="tx1"/>
                </a:solidFill>
                <a:latin typeface="Arial" pitchFamily="34" charset="0"/>
                <a:cs typeface="Arial" pitchFamily="34" charset="0"/>
              </a:rPr>
              <a:t>техникум, </a:t>
            </a:r>
            <a:r>
              <a:rPr lang="ru-RU" sz="1100" b="0" dirty="0">
                <a:solidFill>
                  <a:schemeClr val="tx1"/>
                </a:solidFill>
                <a:latin typeface="Arial" pitchFamily="34" charset="0"/>
                <a:cs typeface="Arial" pitchFamily="34" charset="0"/>
              </a:rPr>
              <a:t>военно-патриотический клуб «ОДОН»: Антонов Илья, Баканов Тимур, </a:t>
            </a:r>
            <a:r>
              <a:rPr lang="ru-RU" sz="1100" b="0" dirty="0" err="1">
                <a:solidFill>
                  <a:schemeClr val="tx1"/>
                </a:solidFill>
                <a:latin typeface="Arial" pitchFamily="34" charset="0"/>
                <a:cs typeface="Arial" pitchFamily="34" charset="0"/>
              </a:rPr>
              <a:t>Шипицын</a:t>
            </a:r>
            <a:r>
              <a:rPr lang="ru-RU" sz="1100" b="0" dirty="0">
                <a:solidFill>
                  <a:schemeClr val="tx1"/>
                </a:solidFill>
                <a:latin typeface="Arial" pitchFamily="34" charset="0"/>
                <a:cs typeface="Arial" pitchFamily="34" charset="0"/>
              </a:rPr>
              <a:t> Кирилл, </a:t>
            </a:r>
            <a:r>
              <a:rPr lang="ru-RU" sz="1100" b="0" dirty="0" err="1">
                <a:solidFill>
                  <a:schemeClr val="tx1"/>
                </a:solidFill>
                <a:latin typeface="Arial" pitchFamily="34" charset="0"/>
                <a:cs typeface="Arial" pitchFamily="34" charset="0"/>
              </a:rPr>
              <a:t>Чебыкин</a:t>
            </a:r>
            <a:r>
              <a:rPr lang="ru-RU" sz="1100" b="0" dirty="0">
                <a:solidFill>
                  <a:schemeClr val="tx1"/>
                </a:solidFill>
                <a:latin typeface="Arial" pitchFamily="34" charset="0"/>
                <a:cs typeface="Arial" pitchFamily="34" charset="0"/>
              </a:rPr>
              <a:t> Леонид, под руководством Ершова В.А. приняли </a:t>
            </a:r>
            <a:r>
              <a:rPr lang="ru-RU" sz="1100" b="0" dirty="0" smtClean="0">
                <a:solidFill>
                  <a:schemeClr val="tx1"/>
                </a:solidFill>
                <a:latin typeface="Arial" pitchFamily="34" charset="0"/>
                <a:cs typeface="Arial" pitchFamily="34" charset="0"/>
              </a:rPr>
              <a:t>участие в данном мероприятии. </a:t>
            </a:r>
            <a:r>
              <a:rPr lang="ru-RU" sz="1100" b="0" dirty="0">
                <a:solidFill>
                  <a:schemeClr val="tx1"/>
                </a:solidFill>
                <a:latin typeface="Arial" pitchFamily="34" charset="0"/>
                <a:cs typeface="Arial" pitchFamily="34" charset="0"/>
              </a:rPr>
              <a:t>Участники могли посмотреть выставку вооружения и военной техники, увили показательные выступления спортсменов-лётчиков, авиамоделистов и парашютистов, бойцов спецназа. В церемонии открытия авиашоу приняли участие взвод барабанщиков Суворовского военного училища и рота почётного караула ЦВО.</a:t>
            </a:r>
            <a:br>
              <a:rPr lang="ru-RU" sz="1100" b="0" dirty="0">
                <a:solidFill>
                  <a:schemeClr val="tx1"/>
                </a:solidFill>
                <a:latin typeface="Arial" pitchFamily="34" charset="0"/>
                <a:cs typeface="Arial" pitchFamily="34" charset="0"/>
              </a:rPr>
            </a:br>
            <a:r>
              <a:rPr lang="ru-RU" sz="1100" b="0" dirty="0" smtClean="0">
                <a:solidFill>
                  <a:schemeClr val="tx1"/>
                </a:solidFill>
                <a:latin typeface="Arial" pitchFamily="34" charset="0"/>
                <a:cs typeface="Arial" pitchFamily="34" charset="0"/>
              </a:rPr>
              <a:t>          Целью </a:t>
            </a:r>
            <a:r>
              <a:rPr lang="ru-RU" sz="1100" b="0" dirty="0">
                <a:solidFill>
                  <a:schemeClr val="tx1"/>
                </a:solidFill>
                <a:latin typeface="Arial" pitchFamily="34" charset="0"/>
                <a:cs typeface="Arial" pitchFamily="34" charset="0"/>
              </a:rPr>
              <a:t>приглашение патриотических клубов на мероприятие, должна была быть встреча с командующим войсками Шойгу С.К.</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18" t="13921" r="19487" b="11474"/>
          <a:stretch/>
        </p:blipFill>
        <p:spPr>
          <a:xfrm>
            <a:off x="2572260" y="360055"/>
            <a:ext cx="2161309" cy="182714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7665" r="10547"/>
          <a:stretch/>
        </p:blipFill>
        <p:spPr>
          <a:xfrm>
            <a:off x="406263" y="360055"/>
            <a:ext cx="2133600" cy="1817803"/>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8145"/>
          <a:stretch/>
        </p:blipFill>
        <p:spPr>
          <a:xfrm>
            <a:off x="4765965" y="360055"/>
            <a:ext cx="2407372" cy="1826281"/>
          </a:xfrm>
          <a:prstGeom prst="rect">
            <a:avLst/>
          </a:prstGeom>
          <a:ln>
            <a:noFill/>
          </a:ln>
          <a:effectLst>
            <a:outerShdw blurRad="190500" algn="tl" rotWithShape="0">
              <a:srgbClr val="000000">
                <a:alpha val="70000"/>
              </a:srgbClr>
            </a:outerShdw>
          </a:effectLst>
        </p:spPr>
      </p:pic>
      <p:pic>
        <p:nvPicPr>
          <p:cNvPr id="8" name="Picture 2" descr="H:\ВВ МВД РФ\1. КУОО ВВ МВД РФ\Наклейки и др\Обложка_КУАТ_ОДОН.jpg"/>
          <p:cNvPicPr>
            <a:picLocks noChangeAspect="1" noChangeArrowheads="1"/>
          </p:cNvPicPr>
          <p:nvPr/>
        </p:nvPicPr>
        <p:blipFill>
          <a:blip r:embed="rId6" cstate="print"/>
          <a:srcRect/>
          <a:stretch>
            <a:fillRect/>
          </a:stretch>
        </p:blipFill>
        <p:spPr bwMode="auto">
          <a:xfrm>
            <a:off x="5400099" y="4637456"/>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6113221"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18/2016 (108)</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7940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6714" y="3153916"/>
            <a:ext cx="6735335" cy="1313583"/>
          </a:xfrm>
        </p:spPr>
        <p:txBody>
          <a:bodyPr>
            <a:noAutofit/>
          </a:bodyPr>
          <a:lstStyle/>
          <a:p>
            <a:pPr marL="0" indent="301823">
              <a:buNone/>
            </a:pPr>
            <a:r>
              <a:rPr lang="ru-RU" sz="1100" b="1" dirty="0" smtClean="0">
                <a:effectLst>
                  <a:outerShdw blurRad="38100" dist="38100" dir="2700000" algn="tl">
                    <a:srgbClr val="000000">
                      <a:alpha val="43137"/>
                    </a:srgbClr>
                  </a:outerShdw>
                </a:effectLst>
                <a:latin typeface="Arial" pitchFamily="34" charset="0"/>
                <a:cs typeface="Arial" pitchFamily="34" charset="0"/>
              </a:rPr>
              <a:t>30 мая 2015 </a:t>
            </a:r>
            <a:r>
              <a:rPr lang="ru-RU" sz="1100" b="1" dirty="0">
                <a:effectLst>
                  <a:outerShdw blurRad="38100" dist="38100" dir="2700000" algn="tl">
                    <a:srgbClr val="000000">
                      <a:alpha val="43137"/>
                    </a:srgbClr>
                  </a:outerShdw>
                </a:effectLst>
                <a:latin typeface="Arial" pitchFamily="34" charset="0"/>
                <a:cs typeface="Arial" pitchFamily="34" charset="0"/>
              </a:rPr>
              <a:t>года</a:t>
            </a:r>
            <a:r>
              <a:rPr lang="ru-RU" sz="1100" dirty="0">
                <a:effectLst>
                  <a:outerShdw blurRad="38100" dist="38100" dir="2700000" algn="tl">
                    <a:srgbClr val="000000">
                      <a:alpha val="43137"/>
                    </a:srgbClr>
                  </a:outerShdw>
                </a:effectLst>
                <a:latin typeface="Arial" pitchFamily="34" charset="0"/>
                <a:cs typeface="Arial" pitchFamily="34" charset="0"/>
              </a:rPr>
              <a:t> Члены Каменск-Уральской общественной организации ветеранов ВВ МВД РФ и ветераны местного отделения «ОФИЦЕРЫ РОССИИ» организовали для ребят из военно-патриотического клуба Каменск-Уральского агропромышленного техникума «ОДОН» (руководитель – Владимир Ершов) учебно-тренировочные прыжки с парашютом. Радости и эмоций от новых ощущений было такое большое количество, что некоторых кадетов было невозможно увести от учебной вышки (охват 16 студентов).</a:t>
            </a:r>
          </a:p>
        </p:txBody>
      </p:sp>
      <p:pic>
        <p:nvPicPr>
          <p:cNvPr id="7" name="Picture 2" descr="https://scontent.xx.fbcdn.net/v/t1.0-9/13332887_753813138092074_3122198629450598285_n.jpg?oh=d8c262eb46b778b6f99e705852804e5d&amp;oe=57DC344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6714" y="398603"/>
            <a:ext cx="1559639" cy="2496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scontent.xx.fbcdn.net/v/t1.0-9/13322007_753813134758741_5305203154390458689_n.jpg?oh=7d0e37260d5acbaaf012f1952988695b&amp;oe=57DE48BE"/>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21946" y="433264"/>
            <a:ext cx="1559639" cy="2496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scontent.xx.fbcdn.net/v/t1.0-9/13346509_753813178092070_1321041349904661247_n.jpg?oh=7957ce37f141adfa9da9c9c833218f81&amp;oe=57E4ACD9"/>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7178" y="433264"/>
            <a:ext cx="1559640" cy="2496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scontent.xx.fbcdn.net/v/t1.0-9/13331077_753813188092069_3994091946286602432_n.jpg?oh=c083e2866a32d7b06043207456ae19d8&amp;oe=57C6F4B7"/>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72410" y="433264"/>
            <a:ext cx="1559639" cy="2496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1529393" y="4650653"/>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48438"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19/2016 (109)</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4197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0475" y="2209750"/>
            <a:ext cx="4840406" cy="2427706"/>
          </a:xfrm>
        </p:spPr>
        <p:txBody>
          <a:bodyPr anchor="t" anchorCtr="0">
            <a:noAutofit/>
          </a:bodyPr>
          <a:lstStyle/>
          <a:p>
            <a:pPr indent="301823"/>
            <a:r>
              <a:rPr lang="ru-RU" sz="1100" b="0" dirty="0">
                <a:solidFill>
                  <a:schemeClr val="tx1"/>
                </a:solidFill>
                <a:latin typeface="Arial" pitchFamily="34" charset="0"/>
                <a:cs typeface="Arial" pitchFamily="34" charset="0"/>
              </a:rPr>
              <a:t>С </a:t>
            </a:r>
            <a:r>
              <a:rPr lang="ru-RU" sz="1100" dirty="0">
                <a:solidFill>
                  <a:schemeClr val="tx1"/>
                </a:solidFill>
                <a:latin typeface="Arial" pitchFamily="34" charset="0"/>
                <a:cs typeface="Arial" pitchFamily="34" charset="0"/>
              </a:rPr>
              <a:t>30.05.2016 по 03.06.2016 года</a:t>
            </a:r>
            <a:r>
              <a:rPr lang="ru-RU" sz="1100" b="0" dirty="0">
                <a:solidFill>
                  <a:schemeClr val="tx1"/>
                </a:solidFill>
                <a:latin typeface="Arial" pitchFamily="34" charset="0"/>
                <a:cs typeface="Arial" pitchFamily="34" charset="0"/>
              </a:rPr>
              <a:t> в Каменск–Уральском агропромышленном техникуме проходили 5-ти дневные учебно-полевые сборы, участниками которых стали юноши 2 курса под руководством преподавателя-организатора ОБЖ Поспеева Руслана Валентиновича.</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Для более качественной подготовки и проведения сборов активное содействие оказали общественная организация ветеранов Внутренних войск МВД РФ и в/ч 45123.</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Также были организованы ротные тактические игры, психологические тренинги, постановка реальных ситуационных задач (метод кейс - </a:t>
            </a:r>
            <a:r>
              <a:rPr lang="ru-RU" sz="1100" b="0" dirty="0" err="1">
                <a:solidFill>
                  <a:schemeClr val="tx1"/>
                </a:solidFill>
                <a:latin typeface="Arial" pitchFamily="34" charset="0"/>
                <a:cs typeface="Arial" pitchFamily="34" charset="0"/>
              </a:rPr>
              <a:t>стади</a:t>
            </a:r>
            <a:r>
              <a:rPr lang="ru-RU" sz="1100" b="0" dirty="0">
                <a:solidFill>
                  <a:schemeClr val="tx1"/>
                </a:solidFill>
                <a:latin typeface="Arial" pitchFamily="34" charset="0"/>
                <a:cs typeface="Arial" pitchFamily="34" charset="0"/>
              </a:rPr>
              <a:t>), военно-спортивная игра. Был организован просмотр фильма «Приказываю ЖИТЬ! </a:t>
            </a:r>
            <a:r>
              <a:rPr lang="ru-RU" sz="1100" b="0" dirty="0" err="1">
                <a:solidFill>
                  <a:schemeClr val="tx1"/>
                </a:solidFill>
                <a:latin typeface="Arial" pitchFamily="34" charset="0"/>
                <a:cs typeface="Arial" pitchFamily="34" charset="0"/>
              </a:rPr>
              <a:t>Дубынин</a:t>
            </a:r>
            <a:r>
              <a:rPr lang="ru-RU" sz="1100" b="0" dirty="0">
                <a:solidFill>
                  <a:schemeClr val="tx1"/>
                </a:solidFill>
                <a:latin typeface="Arial" pitchFamily="34" charset="0"/>
                <a:cs typeface="Arial" pitchFamily="34" charset="0"/>
              </a:rPr>
              <a:t>», и отрывки из художественных фильмов о действиях разведывательных подразделений стран мира и др. (охват – 86 чел.)</a:t>
            </a: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5637" y="3449570"/>
            <a:ext cx="1584000" cy="1074421"/>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10573"/>
          <a:stretch/>
        </p:blipFill>
        <p:spPr>
          <a:xfrm>
            <a:off x="2200474" y="418988"/>
            <a:ext cx="2389777" cy="1644943"/>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5914" t="5985" r="15326" b="9528"/>
          <a:stretch/>
        </p:blipFill>
        <p:spPr>
          <a:xfrm>
            <a:off x="4771089" y="418991"/>
            <a:ext cx="2269791" cy="1651535"/>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t="15253"/>
          <a:stretch/>
        </p:blipFill>
        <p:spPr>
          <a:xfrm rot="5400000">
            <a:off x="-206251" y="1060879"/>
            <a:ext cx="2867776" cy="1584000"/>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400099" y="4637456"/>
            <a:ext cx="595441" cy="398245"/>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6113221" y="4709214"/>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20/2016 (110)</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3600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3390791" y="378745"/>
            <a:ext cx="3788192" cy="4264196"/>
          </a:xfrm>
        </p:spPr>
        <p:txBody>
          <a:bodyPr anchor="t" anchorCtr="0">
            <a:noAutofit/>
          </a:bodyPr>
          <a:lstStyle/>
          <a:p>
            <a:pPr indent="301823"/>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3 июня 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один из лучших военно-патриотических клубов Центра патриотического воспитания и допризывной подготовки молодежи – ВПК «ОДОН» (руководитель – Владимир Ершов) был отмечен вручением учебного автомата Калашникова и 15 комплектов полевой формы. Данная инициатива исходила от начальника 63 отряда ФПС по Свердловской области Вадима Федорова и  Алексея Филиппова, которые, побывав в стенах Каменск-Уральского агропромышленного техникума, в очередной раз отметили большой вклад администрации, педагогов и студентов образовательного учреждения в процесс подготовки молодежи к исполнению гражданского долга по защите Родины.</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Вручение учебного оружия было приурочено к завершению в Каменск-Уральском агропромышленном техникуме традиционных 5-дневных учебных сборов с юношами 2 курса, во время которых студенты постигали азы строевой, инженерной, медицинской и тактической подготовки, военной топографии, подробно изучали средства радиационной, химической и биологической защиты, занимались физической подготовкой и сдачей военно-спортивных нормативов</a:t>
            </a:r>
            <a:b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Рисунок 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9461" b="5960"/>
          <a:stretch/>
        </p:blipFill>
        <p:spPr>
          <a:xfrm>
            <a:off x="433456" y="427333"/>
            <a:ext cx="2934010" cy="1741500"/>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275" t="10709" r="8528"/>
          <a:stretch/>
        </p:blipFill>
        <p:spPr>
          <a:xfrm>
            <a:off x="433456" y="2328469"/>
            <a:ext cx="2944838" cy="2061792"/>
          </a:xfrm>
          <a:prstGeom prst="rect">
            <a:avLst/>
          </a:prstGeom>
          <a:ln>
            <a:noFill/>
          </a:ln>
          <a:effectLst>
            <a:outerShdw blurRad="190500" algn="tl" rotWithShape="0">
              <a:srgbClr val="000000">
                <a:alpha val="70000"/>
              </a:srgbClr>
            </a:outerShdw>
          </a:effectLst>
        </p:spPr>
      </p:pic>
      <p:pic>
        <p:nvPicPr>
          <p:cNvPr id="7"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1529393" y="4650653"/>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348438" y="4713080"/>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21/2016 (111)</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7446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9252" y="2660073"/>
            <a:ext cx="6931158" cy="2152286"/>
          </a:xfrm>
        </p:spPr>
        <p:txBody>
          <a:bodyPr anchor="t" anchorCtr="0">
            <a:noAutofit/>
          </a:bodyPr>
          <a:lstStyle/>
          <a:p>
            <a:pPr indent="446088"/>
            <a:r>
              <a:rPr lang="ru-RU" sz="1100" dirty="0" smtClean="0">
                <a:solidFill>
                  <a:schemeClr val="tx1"/>
                </a:solidFill>
                <a:effectLst>
                  <a:outerShdw blurRad="38100" dist="38100" dir="2700000" algn="tl">
                    <a:srgbClr val="000000">
                      <a:alpha val="43137"/>
                    </a:srgbClr>
                  </a:outerShdw>
                </a:effectLst>
                <a:latin typeface="+mn-lt"/>
                <a:cs typeface="Arial" pitchFamily="34" charset="0"/>
              </a:rPr>
              <a:t>8 </a:t>
            </a:r>
            <a:r>
              <a:rPr lang="ru-RU" sz="1100" dirty="0">
                <a:solidFill>
                  <a:schemeClr val="tx1"/>
                </a:solidFill>
                <a:effectLst>
                  <a:outerShdw blurRad="38100" dist="38100" dir="2700000" algn="tl">
                    <a:srgbClr val="000000">
                      <a:alpha val="43137"/>
                    </a:srgbClr>
                  </a:outerShdw>
                </a:effectLst>
                <a:latin typeface="+mn-lt"/>
                <a:cs typeface="Arial" pitchFamily="34" charset="0"/>
              </a:rPr>
              <a:t>июня 2016 года </a:t>
            </a:r>
            <a:r>
              <a:rPr lang="ru-RU" sz="1100" b="0" dirty="0">
                <a:solidFill>
                  <a:schemeClr val="tx1"/>
                </a:solidFill>
                <a:effectLst>
                  <a:outerShdw blurRad="38100" dist="38100" dir="2700000" algn="tl">
                    <a:srgbClr val="000000">
                      <a:alpha val="43137"/>
                    </a:srgbClr>
                  </a:outerShdw>
                </a:effectLst>
                <a:latin typeface="+mn-lt"/>
                <a:cs typeface="Arial" pitchFamily="34" charset="0"/>
              </a:rPr>
              <a:t>сотрудники Каменск–Уральского агропромышленного техникума совместно с военно-патриотическим клубом «ОДОН» (КУАТ) побывали в школах № 19, №40 (г. Каменск-Уральск), в которых было проведено праздничное мероприятие, посвященное Дню России. Организаторы и участники мероприятия отметили, что чувствовалась особая атмосфера и настрой зрительской аудитории. Школьники подпевали и пританцовывали, импровизировали в конкурсах и очень легко шли на контакт.</a:t>
            </a:r>
            <a:br>
              <a:rPr lang="ru-RU" sz="1100" b="0" dirty="0">
                <a:solidFill>
                  <a:schemeClr val="tx1"/>
                </a:solidFill>
                <a:effectLst>
                  <a:outerShdw blurRad="38100" dist="38100" dir="2700000" algn="tl">
                    <a:srgbClr val="000000">
                      <a:alpha val="43137"/>
                    </a:srgbClr>
                  </a:outerShdw>
                </a:effectLst>
                <a:latin typeface="+mn-lt"/>
                <a:cs typeface="Arial" pitchFamily="34" charset="0"/>
              </a:rPr>
            </a:br>
            <a:r>
              <a:rPr lang="ru-RU" sz="1100" b="0" dirty="0" smtClean="0">
                <a:solidFill>
                  <a:schemeClr val="tx1"/>
                </a:solidFill>
                <a:effectLst>
                  <a:outerShdw blurRad="38100" dist="38100" dir="2700000" algn="tl">
                    <a:srgbClr val="000000">
                      <a:alpha val="43137"/>
                    </a:srgbClr>
                  </a:outerShdw>
                </a:effectLst>
                <a:latin typeface="+mn-lt"/>
                <a:cs typeface="Arial" pitchFamily="34" charset="0"/>
              </a:rPr>
              <a:t>          Желающих </a:t>
            </a:r>
            <a:r>
              <a:rPr lang="ru-RU" sz="1100" b="0" dirty="0">
                <a:solidFill>
                  <a:schemeClr val="tx1"/>
                </a:solidFill>
                <a:effectLst>
                  <a:outerShdw blurRad="38100" dist="38100" dir="2700000" algn="tl">
                    <a:srgbClr val="000000">
                      <a:alpha val="43137"/>
                    </a:srgbClr>
                  </a:outerShdw>
                </a:effectLst>
                <a:latin typeface="+mn-lt"/>
                <a:cs typeface="Arial" pitchFamily="34" charset="0"/>
              </a:rPr>
              <a:t>участвовать в различных военно-прикладных состязаниях было особенно много (Охват участников школа №19 (110 чел.), школа №40 (150 чел.), школа № 21 (120 чел), школа №16 ( 110 чел), школа № 35 (90-100 чел), школа №15 (60-70 чел), школа №22 (130 чел.), школа №37 ( 50 чел), школа №20 (100 чел), школа №25 ( 250 чел)). </a:t>
            </a:r>
            <a:r>
              <a:rPr lang="ru-RU" sz="1100" dirty="0">
                <a:solidFill>
                  <a:schemeClr val="tx1"/>
                </a:solidFill>
                <a:effectLst>
                  <a:outerShdw blurRad="38100" dist="38100" dir="2700000" algn="tl" rotWithShape="0">
                    <a:srgbClr val="000000">
                      <a:alpha val="43137"/>
                    </a:srgbClr>
                  </a:outerShdw>
                </a:effectLst>
                <a:latin typeface="+mn-lt"/>
                <a:cs typeface="Times New Roman" panose="02020603050405020304" pitchFamily="18" charset="0"/>
              </a:rPr>
              <a:t/>
            </a:r>
            <a:br>
              <a:rPr lang="ru-RU" sz="1100" dirty="0">
                <a:solidFill>
                  <a:schemeClr val="tx1"/>
                </a:solidFill>
                <a:effectLst>
                  <a:outerShdw blurRad="38100" dist="38100" dir="2700000" algn="tl" rotWithShape="0">
                    <a:srgbClr val="000000">
                      <a:alpha val="43137"/>
                    </a:srgbClr>
                  </a:outerShdw>
                </a:effectLst>
                <a:latin typeface="+mn-lt"/>
                <a:cs typeface="Times New Roman" panose="02020603050405020304" pitchFamily="18" charset="0"/>
              </a:rPr>
            </a:br>
            <a:endParaRPr lang="ru-RU" sz="1100" dirty="0">
              <a:solidFill>
                <a:schemeClr val="tx1"/>
              </a:solidFill>
              <a:effectLst>
                <a:outerShdw blurRad="38100" dist="38100" dir="2700000" algn="tl" rotWithShape="0">
                  <a:srgbClr val="000000">
                    <a:alpha val="43137"/>
                  </a:srgbClr>
                </a:outerShdw>
              </a:effectLst>
              <a:latin typeface="+mn-lt"/>
              <a:cs typeface="Times New Roman" panose="02020603050405020304" pitchFamily="18"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83339" y="1396395"/>
            <a:ext cx="1301577" cy="886131"/>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944" y="439916"/>
            <a:ext cx="1320599" cy="886131"/>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3407" y="439916"/>
            <a:ext cx="1303824" cy="886131"/>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288" y="529027"/>
            <a:ext cx="2509861" cy="1705801"/>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4049" y="439916"/>
            <a:ext cx="1303825" cy="886131"/>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8" cstate="print">
            <a:extLst>
              <a:ext uri="{28A0092B-C50C-407E-A947-70E740481C1C}">
                <a14:useLocalDpi xmlns:a14="http://schemas.microsoft.com/office/drawing/2010/main" val="0"/>
              </a:ext>
            </a:extLst>
          </a:blip>
          <a:srcRect l="8742" t="30174" r="3346" b="16269"/>
          <a:stretch/>
        </p:blipFill>
        <p:spPr>
          <a:xfrm>
            <a:off x="4505659" y="1396395"/>
            <a:ext cx="2682882" cy="886131"/>
          </a:xfrm>
          <a:prstGeom prst="rect">
            <a:avLst/>
          </a:prstGeom>
          <a:ln>
            <a:noFill/>
          </a:ln>
          <a:effectLst>
            <a:outerShdw blurRad="190500" algn="tl" rotWithShape="0">
              <a:srgbClr val="000000">
                <a:alpha val="70000"/>
              </a:srgbClr>
            </a:outerShdw>
          </a:effectLst>
        </p:spPr>
      </p:pic>
      <p:pic>
        <p:nvPicPr>
          <p:cNvPr id="14" name="Picture 2" descr="H:\ВВ МВД РФ\1. КУОО ВВ МВД РФ\Наклейки и др\Обложка_КУАТ_ОДОН.jpg"/>
          <p:cNvPicPr>
            <a:picLocks noChangeAspect="1" noChangeArrowheads="1"/>
          </p:cNvPicPr>
          <p:nvPr/>
        </p:nvPicPr>
        <p:blipFill>
          <a:blip r:embed="rId9" cstate="print"/>
          <a:srcRect/>
          <a:stretch>
            <a:fillRect/>
          </a:stretch>
        </p:blipFill>
        <p:spPr bwMode="auto">
          <a:xfrm>
            <a:off x="5439288" y="4637456"/>
            <a:ext cx="595441" cy="39824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6152410" y="4709214"/>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22/2016 (112)</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920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873" t="20572" r="17431" b="-320"/>
          <a:stretch/>
        </p:blipFill>
        <p:spPr>
          <a:xfrm flipH="1">
            <a:off x="754677" y="456974"/>
            <a:ext cx="1837633" cy="134891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76" y="1881340"/>
            <a:ext cx="1837633" cy="1348918"/>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1402" y="456974"/>
            <a:ext cx="4397007" cy="2773284"/>
          </a:xfrm>
          <a:prstGeom prst="rect">
            <a:avLst/>
          </a:prstGeom>
          <a:ln>
            <a:noFill/>
          </a:ln>
          <a:effectLst>
            <a:outerShdw blurRad="190500" algn="tl" rotWithShape="0">
              <a:srgbClr val="000000">
                <a:alpha val="70000"/>
              </a:srgbClr>
            </a:outerShdw>
          </a:effectLst>
        </p:spPr>
      </p:pic>
      <p:sp>
        <p:nvSpPr>
          <p:cNvPr id="8" name="TextBox 7"/>
          <p:cNvSpPr txBox="1"/>
          <p:nvPr/>
        </p:nvSpPr>
        <p:spPr>
          <a:xfrm>
            <a:off x="328493" y="3341876"/>
            <a:ext cx="6914193" cy="1093524"/>
          </a:xfrm>
          <a:prstGeom prst="rect">
            <a:avLst/>
          </a:prstGeom>
          <a:noFill/>
        </p:spPr>
        <p:txBody>
          <a:bodyPr wrap="square" lIns="61868" tIns="30934" rIns="61868" bIns="30934" rtlCol="0">
            <a:spAutoFit/>
          </a:bodyPr>
          <a:lstStyle/>
          <a:p>
            <a:pPr indent="309342" algn="just"/>
            <a:r>
              <a:rPr lang="ru-RU" sz="1100" b="1" dirty="0">
                <a:effectLst>
                  <a:outerShdw blurRad="38100" dist="38100" dir="2700000" algn="tl">
                    <a:srgbClr val="000000">
                      <a:alpha val="43137"/>
                    </a:srgbClr>
                  </a:outerShdw>
                </a:effectLst>
                <a:latin typeface="Arial" pitchFamily="34" charset="0"/>
                <a:cs typeface="Arial" pitchFamily="34" charset="0"/>
              </a:rPr>
              <a:t>12 </a:t>
            </a:r>
            <a:r>
              <a:rPr lang="ru-RU" sz="1100" b="1" dirty="0" smtClean="0">
                <a:effectLst>
                  <a:outerShdw blurRad="38100" dist="38100" dir="2700000" algn="tl">
                    <a:srgbClr val="000000">
                      <a:alpha val="43137"/>
                    </a:srgbClr>
                  </a:outerShdw>
                </a:effectLst>
                <a:latin typeface="Arial" pitchFamily="34" charset="0"/>
                <a:cs typeface="Arial" pitchFamily="34" charset="0"/>
              </a:rPr>
              <a:t>июня 2016 года</a:t>
            </a:r>
            <a:r>
              <a:rPr lang="ru-RU" sz="1100" dirty="0" smtClean="0">
                <a:effectLst>
                  <a:outerShdw blurRad="38100" dist="38100" dir="2700000" algn="tl">
                    <a:srgbClr val="000000">
                      <a:alpha val="43137"/>
                    </a:srgbClr>
                  </a:outerShdw>
                </a:effectLst>
                <a:latin typeface="Arial" pitchFamily="34" charset="0"/>
                <a:cs typeface="Arial" pitchFamily="34" charset="0"/>
              </a:rPr>
              <a:t> </a:t>
            </a:r>
            <a:r>
              <a:rPr lang="ru-RU" sz="1100" dirty="0">
                <a:effectLst>
                  <a:outerShdw blurRad="38100" dist="38100" dir="2700000" algn="tl">
                    <a:srgbClr val="000000">
                      <a:alpha val="43137"/>
                    </a:srgbClr>
                  </a:outerShdw>
                </a:effectLst>
                <a:latin typeface="Arial" pitchFamily="34" charset="0"/>
                <a:cs typeface="Arial" pitchFamily="34" charset="0"/>
              </a:rPr>
              <a:t>в День России военно-патриотический клуб </a:t>
            </a:r>
            <a:r>
              <a:rPr lang="ru-RU" sz="1100" dirty="0" smtClean="0">
                <a:effectLst>
                  <a:outerShdw blurRad="38100" dist="38100" dir="2700000" algn="tl">
                    <a:srgbClr val="000000">
                      <a:alpha val="43137"/>
                    </a:srgbClr>
                  </a:outerShdw>
                </a:effectLst>
                <a:latin typeface="Arial" pitchFamily="34" charset="0"/>
                <a:cs typeface="Arial" pitchFamily="34" charset="0"/>
              </a:rPr>
              <a:t>ОДОН </a:t>
            </a:r>
            <a:r>
              <a:rPr lang="ru-RU" sz="1100" dirty="0">
                <a:effectLst>
                  <a:outerShdw blurRad="38100" dist="38100" dir="2700000" algn="tl">
                    <a:srgbClr val="000000">
                      <a:alpha val="43137"/>
                    </a:srgbClr>
                  </a:outerShdw>
                </a:effectLst>
                <a:latin typeface="Arial" pitchFamily="34" charset="0"/>
                <a:cs typeface="Arial" pitchFamily="34" charset="0"/>
              </a:rPr>
              <a:t>совместно с комитетом Солдатских матерей участвовали в массовом шествии в г. Екатеринбурге.</a:t>
            </a:r>
          </a:p>
          <a:p>
            <a:pPr indent="309342" algn="just"/>
            <a:r>
              <a:rPr lang="ru-RU" sz="1100" dirty="0">
                <a:effectLst>
                  <a:outerShdw blurRad="38100" dist="38100" dir="2700000" algn="tl">
                    <a:srgbClr val="000000">
                      <a:alpha val="43137"/>
                    </a:srgbClr>
                  </a:outerShdw>
                </a:effectLst>
                <a:latin typeface="Arial" pitchFamily="34" charset="0"/>
                <a:cs typeface="Arial" pitchFamily="34" charset="0"/>
              </a:rPr>
              <a:t>Целью данной поездки служило привитие молодому поколению патриотического духа и любви к Родине. В шествии приняло участие более 7000 человек различных организаций, так же и обычные жители города.</a:t>
            </a:r>
          </a:p>
          <a:p>
            <a:pPr indent="309342" algn="just"/>
            <a:r>
              <a:rPr lang="ru-RU" sz="1100" dirty="0">
                <a:effectLst>
                  <a:outerShdw blurRad="38100" dist="38100" dir="2700000" algn="tl">
                    <a:srgbClr val="000000">
                      <a:alpha val="43137"/>
                    </a:srgbClr>
                  </a:outerShdw>
                </a:effectLst>
                <a:latin typeface="Arial" pitchFamily="34" charset="0"/>
                <a:cs typeface="Arial" pitchFamily="34" charset="0"/>
              </a:rPr>
              <a:t>По окончанию все участники шествия пели песни, посвященные России</a:t>
            </a:r>
          </a:p>
        </p:txBody>
      </p:sp>
      <p:pic>
        <p:nvPicPr>
          <p:cNvPr id="9" name="Picture 2" descr="H:\ВВ МВД РФ\1. КУОО ВВ МВД РФ\Наклейки и др\Обложка_КУАТ_ОДОН.jpg"/>
          <p:cNvPicPr>
            <a:picLocks noChangeAspect="1" noChangeArrowheads="1"/>
          </p:cNvPicPr>
          <p:nvPr/>
        </p:nvPicPr>
        <p:blipFill>
          <a:blip r:embed="rId6" cstate="print"/>
          <a:srcRect/>
          <a:stretch>
            <a:fillRect/>
          </a:stretch>
        </p:blipFill>
        <p:spPr bwMode="auto">
          <a:xfrm>
            <a:off x="1542456" y="4650653"/>
            <a:ext cx="595441" cy="39824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361501" y="4713080"/>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23/2016 (113)</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5442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31220"/>
          <a:stretch/>
        </p:blipFill>
        <p:spPr>
          <a:xfrm>
            <a:off x="4744666" y="2104001"/>
            <a:ext cx="2342636" cy="1081286"/>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4667" y="452224"/>
            <a:ext cx="2342635" cy="1572094"/>
          </a:xfrm>
          <a:prstGeom prst="rect">
            <a:avLst/>
          </a:prstGeom>
          <a:ln>
            <a:noFill/>
          </a:ln>
          <a:effectLst>
            <a:outerShdw blurRad="190500" algn="tl" rotWithShape="0">
              <a:srgbClr val="000000">
                <a:alpha val="70000"/>
              </a:srgbClr>
            </a:outerShdw>
          </a:effectLst>
        </p:spPr>
      </p:pic>
      <p:pic>
        <p:nvPicPr>
          <p:cNvPr id="4" name="Объект 3"/>
          <p:cNvPicPr>
            <a:picLocks noGrp="1" noChangeAspect="1"/>
          </p:cNvPicPr>
          <p:nvPr>
            <p:ph idx="1"/>
          </p:nvPr>
        </p:nvPicPr>
        <p:blipFill rotWithShape="1">
          <a:blip r:embed="rId5">
            <a:extLst>
              <a:ext uri="{28A0092B-C50C-407E-A947-70E740481C1C}">
                <a14:useLocalDpi xmlns:a14="http://schemas.microsoft.com/office/drawing/2010/main" val="0"/>
              </a:ext>
            </a:extLst>
          </a:blip>
          <a:srcRect r="15709"/>
          <a:stretch/>
        </p:blipFill>
        <p:spPr>
          <a:xfrm>
            <a:off x="445879" y="452231"/>
            <a:ext cx="4141413" cy="2706609"/>
          </a:xfrm>
          <a:prstGeom prst="rect">
            <a:avLst/>
          </a:prstGeom>
          <a:ln>
            <a:noFill/>
          </a:ln>
          <a:effectLst>
            <a:outerShdw blurRad="190500" algn="tl" rotWithShape="0">
              <a:srgbClr val="000000">
                <a:alpha val="70000"/>
              </a:srgbClr>
            </a:outerShdw>
          </a:effectLst>
        </p:spPr>
      </p:pic>
      <p:sp>
        <p:nvSpPr>
          <p:cNvPr id="7" name="TextBox 6"/>
          <p:cNvSpPr txBox="1"/>
          <p:nvPr/>
        </p:nvSpPr>
        <p:spPr>
          <a:xfrm>
            <a:off x="352062" y="3207418"/>
            <a:ext cx="6748303" cy="1416689"/>
          </a:xfrm>
          <a:prstGeom prst="rect">
            <a:avLst/>
          </a:prstGeom>
          <a:noFill/>
        </p:spPr>
        <p:txBody>
          <a:bodyPr wrap="square" lIns="61868" tIns="30934" rIns="61868" bIns="30934" rtlCol="0">
            <a:spAutoFit/>
          </a:bodyPr>
          <a:lstStyle/>
          <a:p>
            <a:pPr indent="309342" algn="just"/>
            <a:r>
              <a:rPr lang="ru-RU" sz="1100" b="1" dirty="0">
                <a:effectLst>
                  <a:outerShdw blurRad="38100" dist="38100" dir="2700000" algn="tl">
                    <a:srgbClr val="000000">
                      <a:alpha val="43137"/>
                    </a:srgbClr>
                  </a:outerShdw>
                </a:effectLst>
                <a:latin typeface="Arial" pitchFamily="34" charset="0"/>
                <a:cs typeface="Arial" pitchFamily="34" charset="0"/>
              </a:rPr>
              <a:t>22 июня </a:t>
            </a:r>
            <a:r>
              <a:rPr lang="ru-RU" sz="1100" b="1" dirty="0" smtClean="0">
                <a:effectLst>
                  <a:outerShdw blurRad="38100" dist="38100" dir="2700000" algn="tl">
                    <a:srgbClr val="000000">
                      <a:alpha val="43137"/>
                    </a:srgbClr>
                  </a:outerShdw>
                </a:effectLst>
                <a:latin typeface="Arial" pitchFamily="34" charset="0"/>
                <a:cs typeface="Arial" pitchFamily="34" charset="0"/>
              </a:rPr>
              <a:t>2016 года </a:t>
            </a:r>
            <a:r>
              <a:rPr lang="ru-RU" sz="1100" dirty="0" smtClean="0">
                <a:effectLst>
                  <a:outerShdw blurRad="38100" dist="38100" dir="2700000" algn="tl">
                    <a:srgbClr val="000000">
                      <a:alpha val="43137"/>
                    </a:srgbClr>
                  </a:outerShdw>
                </a:effectLst>
                <a:latin typeface="Arial" pitchFamily="34" charset="0"/>
                <a:cs typeface="Arial" pitchFamily="34" charset="0"/>
              </a:rPr>
              <a:t>на </a:t>
            </a:r>
            <a:r>
              <a:rPr lang="ru-RU" sz="1100" dirty="0">
                <a:effectLst>
                  <a:outerShdw blurRad="38100" dist="38100" dir="2700000" algn="tl">
                    <a:srgbClr val="000000">
                      <a:alpha val="43137"/>
                    </a:srgbClr>
                  </a:outerShdw>
                </a:effectLst>
                <a:latin typeface="Arial" pitchFamily="34" charset="0"/>
                <a:cs typeface="Arial" pitchFamily="34" charset="0"/>
              </a:rPr>
              <a:t>Соборной площади совместно с актерами Малого драматического театра была поставлена реконструкция, посвященная 75-летию </a:t>
            </a:r>
            <a:r>
              <a:rPr lang="ru-RU" sz="1100" dirty="0" smtClean="0">
                <a:effectLst>
                  <a:outerShdw blurRad="38100" dist="38100" dir="2700000" algn="tl">
                    <a:srgbClr val="000000">
                      <a:alpha val="43137"/>
                    </a:srgbClr>
                  </a:outerShdw>
                </a:effectLst>
                <a:latin typeface="Arial" pitchFamily="34" charset="0"/>
                <a:cs typeface="Arial" pitchFamily="34" charset="0"/>
              </a:rPr>
              <a:t>Дня </a:t>
            </a:r>
            <a:r>
              <a:rPr lang="ru-RU" sz="1100" dirty="0">
                <a:effectLst>
                  <a:outerShdw blurRad="38100" dist="38100" dir="2700000" algn="tl">
                    <a:srgbClr val="000000">
                      <a:alpha val="43137"/>
                    </a:srgbClr>
                  </a:outerShdw>
                </a:effectLst>
                <a:latin typeface="Arial" pitchFamily="34" charset="0"/>
                <a:cs typeface="Arial" pitchFamily="34" charset="0"/>
              </a:rPr>
              <a:t>памяти и скорби с начала Великой Отечественной Войны. </a:t>
            </a:r>
          </a:p>
          <a:p>
            <a:pPr indent="309342" algn="just"/>
            <a:r>
              <a:rPr lang="ru-RU" sz="1100" dirty="0">
                <a:effectLst>
                  <a:outerShdw blurRad="38100" dist="38100" dir="2700000" algn="tl">
                    <a:srgbClr val="000000">
                      <a:alpha val="43137"/>
                    </a:srgbClr>
                  </a:outerShdw>
                </a:effectLst>
                <a:latin typeface="Arial" pitchFamily="34" charset="0"/>
                <a:cs typeface="Arial" pitchFamily="34" charset="0"/>
              </a:rPr>
              <a:t>В начале мероприятия прозвучал голос Левитана - объявление начала войны! Жителям города была представлена возможность записаться добровольцами и идти на фронт. Так же свою помощь в мероприятии оказал военно-патриотический </a:t>
            </a:r>
            <a:r>
              <a:rPr lang="ru-RU" sz="1100" dirty="0" smtClean="0">
                <a:effectLst>
                  <a:outerShdw blurRad="38100" dist="38100" dir="2700000" algn="tl">
                    <a:srgbClr val="000000">
                      <a:alpha val="43137"/>
                    </a:srgbClr>
                  </a:outerShdw>
                </a:effectLst>
                <a:latin typeface="Arial" pitchFamily="34" charset="0"/>
                <a:cs typeface="Arial" pitchFamily="34" charset="0"/>
              </a:rPr>
              <a:t>клуб ОДОН</a:t>
            </a:r>
            <a:r>
              <a:rPr lang="ru-RU" sz="1100" dirty="0">
                <a:effectLst>
                  <a:outerShdw blurRad="38100" dist="38100" dir="2700000" algn="tl">
                    <a:srgbClr val="000000">
                      <a:alpha val="43137"/>
                    </a:srgbClr>
                  </a:outerShdw>
                </a:effectLst>
                <a:latin typeface="Arial" pitchFamily="34" charset="0"/>
                <a:cs typeface="Arial" pitchFamily="34" charset="0"/>
              </a:rPr>
              <a:t>. Ребята предлагали  желающим прокатиться или сделать фотографию в повозке с оружием времен Великой Отечественной Войны, запряженной лошадью. </a:t>
            </a:r>
          </a:p>
        </p:txBody>
      </p:sp>
      <p:pic>
        <p:nvPicPr>
          <p:cNvPr id="8" name="Picture 2" descr="H:\ВВ МВД РФ\1. КУОО ВВ МВД РФ\Наклейки и др\Обложка_КУАТ_ОДОН.jpg"/>
          <p:cNvPicPr>
            <a:picLocks noChangeAspect="1" noChangeArrowheads="1"/>
          </p:cNvPicPr>
          <p:nvPr/>
        </p:nvPicPr>
        <p:blipFill>
          <a:blip r:embed="rId6" cstate="print"/>
          <a:srcRect/>
          <a:stretch>
            <a:fillRect/>
          </a:stretch>
        </p:blipFill>
        <p:spPr bwMode="auto">
          <a:xfrm>
            <a:off x="5413162" y="4637456"/>
            <a:ext cx="595441" cy="398245"/>
          </a:xfrm>
          <a:prstGeom prst="rect">
            <a:avLst/>
          </a:prstGeom>
          <a:ln>
            <a:noFill/>
          </a:ln>
          <a:effectLst>
            <a:outerShdw blurRad="190500" algn="tl" rotWithShape="0">
              <a:srgbClr val="000000">
                <a:alpha val="70000"/>
              </a:srgbClr>
            </a:outerShdw>
          </a:effectLst>
        </p:spPr>
      </p:pic>
      <p:sp>
        <p:nvSpPr>
          <p:cNvPr id="9" name="TextBox 8"/>
          <p:cNvSpPr txBox="1"/>
          <p:nvPr/>
        </p:nvSpPr>
        <p:spPr>
          <a:xfrm>
            <a:off x="6126284" y="4709214"/>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24/2016 (114)</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7556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96389" y="1819131"/>
            <a:ext cx="4820194" cy="2601629"/>
          </a:xfrm>
          <a:prstGeom prst="rect">
            <a:avLst/>
          </a:prstGeom>
        </p:spPr>
        <p:txBody>
          <a:bodyPr wrap="square" lIns="61868" tIns="30934" rIns="61868" bIns="30934">
            <a:spAutoFit/>
          </a:bodyPr>
          <a:lstStyle/>
          <a:p>
            <a:pPr indent="304615"/>
            <a:r>
              <a:rPr lang="ru-RU" sz="1100" b="1"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22 </a:t>
            </a:r>
            <a:r>
              <a:rPr lang="ru-RU" sz="1100" b="1" dirty="0" smtClean="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июня 2016 года </a:t>
            </a:r>
            <a:r>
              <a:rPr lang="ru-RU" sz="1100" dirty="0" smtClean="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 </a:t>
            </a:r>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у обелиска погибшим воинам в годы Великой Отечественной Войны в с. </a:t>
            </a:r>
            <a:r>
              <a:rPr lang="ru-RU" sz="1100" dirty="0" err="1">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Клевакинском</a:t>
            </a:r>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 совместно с учениками </a:t>
            </a:r>
            <a:r>
              <a:rPr lang="ru-RU" sz="1100" dirty="0" err="1">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Клевакинской</a:t>
            </a:r>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 СОШ было осуществлено мероприятие в виде выставления почетного караула и траурного факельного шествия.</a:t>
            </a:r>
          </a:p>
          <a:p>
            <a:pPr indent="304615"/>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Организаторами данного мероприятия выступил центр патриотического воспитания допризыва подготовки «КУАТ».</a:t>
            </a:r>
          </a:p>
          <a:p>
            <a:pPr indent="304615"/>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В начале мероприятия прозвучал голос Левитана - объявление начала войны! Были зачитаны списки погибших воинов и списки умерших в последствие ветеранов войны.</a:t>
            </a:r>
          </a:p>
          <a:p>
            <a:pPr indent="304615"/>
            <a:r>
              <a:rPr lang="ru-RU" sz="1100" dirty="0">
                <a:effectLst>
                  <a:outerShdw blurRad="38100" dist="38100" dir="2700000" algn="tl">
                    <a:srgbClr val="000000">
                      <a:alpha val="43137"/>
                    </a:srgbClr>
                  </a:outerShdw>
                </a:effectLst>
                <a:latin typeface="Arial" pitchFamily="34" charset="0"/>
                <a:ea typeface="Calibri" panose="020F0502020204030204" pitchFamily="34" charset="0"/>
                <a:cs typeface="Arial" pitchFamily="34" charset="0"/>
              </a:rPr>
              <a:t>Траурны факельные шествия закончилось организацией большого общего костра всех участников мероприятия, как детей так и их родителей, и близких. Общее руководство осуществлял руководитель центра патриотического воспитания допризывной подготовки агропромышленного техникума Поспеев Руслан Валентинович (охват участников – 154 чел.)</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7522" r="7705" b="8636"/>
          <a:stretch/>
        </p:blipFill>
        <p:spPr>
          <a:xfrm>
            <a:off x="5511213" y="1797900"/>
            <a:ext cx="1650218" cy="2309384"/>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9927" y="440074"/>
            <a:ext cx="1671504" cy="1220853"/>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1307" y="436602"/>
            <a:ext cx="1671504" cy="1220853"/>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5032" y="442815"/>
            <a:ext cx="1671504" cy="1220853"/>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757" y="442815"/>
            <a:ext cx="1671504" cy="1220853"/>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1529393" y="4650653"/>
            <a:ext cx="595441" cy="3982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35375" y="4713080"/>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25/2016 (115)</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6488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Содержимое 18"/>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3970" t="5349" r="5002" b="5285"/>
          <a:stretch/>
        </p:blipFill>
        <p:spPr>
          <a:xfrm rot="16200000">
            <a:off x="377280" y="558795"/>
            <a:ext cx="1377072" cy="1080000"/>
          </a:xfrm>
          <a:prstGeom prst="rect">
            <a:avLst/>
          </a:prstGeom>
          <a:ln>
            <a:noFill/>
          </a:ln>
          <a:effectLst>
            <a:outerShdw blurRad="190500" algn="tl" rotWithShape="0">
              <a:srgbClr val="000000">
                <a:alpha val="70000"/>
              </a:srgbClr>
            </a:outerShdw>
          </a:effectLst>
        </p:spPr>
      </p:pic>
      <p:pic>
        <p:nvPicPr>
          <p:cNvPr id="20" name="Рисунок 19"/>
          <p:cNvPicPr>
            <a:picLocks/>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6634" t="11686" r="10164" b="4257"/>
          <a:stretch/>
        </p:blipFill>
        <p:spPr>
          <a:xfrm rot="16200000">
            <a:off x="1746603" y="554703"/>
            <a:ext cx="1385256" cy="1080000"/>
          </a:xfrm>
          <a:prstGeom prst="rect">
            <a:avLst/>
          </a:prstGeom>
          <a:ln>
            <a:noFill/>
          </a:ln>
          <a:effectLst>
            <a:outerShdw blurRad="190500" algn="tl" rotWithShape="0">
              <a:srgbClr val="000000">
                <a:alpha val="70000"/>
              </a:srgbClr>
            </a:outerShdw>
          </a:effectLst>
        </p:spPr>
      </p:pic>
      <p:pic>
        <p:nvPicPr>
          <p:cNvPr id="21" name="Рисунок 20"/>
          <p:cNvPicPr>
            <a:picLocks/>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2609" t="16253" r="21073" b="4022"/>
          <a:stretch/>
        </p:blipFill>
        <p:spPr>
          <a:xfrm rot="16200000">
            <a:off x="4550445" y="2664197"/>
            <a:ext cx="1270967" cy="1080000"/>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0640" t="7445" r="8056"/>
          <a:stretch/>
        </p:blipFill>
        <p:spPr>
          <a:xfrm rot="16200000">
            <a:off x="411826" y="2682705"/>
            <a:ext cx="1307459" cy="1079476"/>
          </a:xfrm>
          <a:prstGeom prst="rect">
            <a:avLst/>
          </a:prstGeom>
          <a:ln>
            <a:noFill/>
          </a:ln>
          <a:effectLst>
            <a:outerShdw blurRad="190500" algn="tl" rotWithShape="0">
              <a:srgbClr val="000000">
                <a:alpha val="70000"/>
              </a:srgbClr>
            </a:outerShdw>
          </a:effectLst>
        </p:spPr>
      </p:pic>
      <p:pic>
        <p:nvPicPr>
          <p:cNvPr id="16" name="Содержимое 17"/>
          <p:cNvPicPr>
            <a:picLocks/>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2188" t="13721" r="14458"/>
          <a:stretch/>
        </p:blipFill>
        <p:spPr>
          <a:xfrm rot="16200000">
            <a:off x="5885712" y="527781"/>
            <a:ext cx="1347524" cy="1080000"/>
          </a:xfrm>
          <a:prstGeom prst="rect">
            <a:avLst/>
          </a:prstGeom>
          <a:ln>
            <a:noFill/>
          </a:ln>
          <a:effectLst>
            <a:outerShdw blurRad="190500" algn="tl" rotWithShape="0">
              <a:srgbClr val="000000">
                <a:alpha val="70000"/>
              </a:srgbClr>
            </a:outerShdw>
          </a:effectLst>
        </p:spPr>
      </p:pic>
      <p:pic>
        <p:nvPicPr>
          <p:cNvPr id="23" name="Содержимое 3"/>
          <p:cNvPicPr>
            <a:picLocks/>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17908" t="4940" r="4739" b="10286"/>
          <a:stretch/>
        </p:blipFill>
        <p:spPr>
          <a:xfrm rot="16200000">
            <a:off x="4486006" y="554073"/>
            <a:ext cx="1400110" cy="1080000"/>
          </a:xfrm>
          <a:prstGeom prst="rect">
            <a:avLst/>
          </a:prstGeom>
          <a:ln>
            <a:noFill/>
          </a:ln>
          <a:effectLst>
            <a:outerShdw blurRad="190500" algn="tl" rotWithShape="0">
              <a:srgbClr val="000000">
                <a:alpha val="70000"/>
              </a:srgbClr>
            </a:outerShdw>
          </a:effectLst>
        </p:spPr>
      </p:pic>
      <p:pic>
        <p:nvPicPr>
          <p:cNvPr id="24" name="Рисунок 23"/>
          <p:cNvPicPr>
            <a:picLocks/>
          </p:cNvPicPr>
          <p:nvPr/>
        </p:nvPicPr>
        <p:blipFill rotWithShape="1">
          <a:blip r:embed="rId15" cstate="print">
            <a:extLst>
              <a:ext uri="{BEBA8EAE-BF5A-486C-A8C5-ECC9F3942E4B}">
                <a14:imgProps xmlns:a14="http://schemas.microsoft.com/office/drawing/2010/main">
                  <a14:imgLayer r:embed="rId1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0999" t="9871" r="6139" b="9292"/>
          <a:stretch/>
        </p:blipFill>
        <p:spPr>
          <a:xfrm rot="16200000">
            <a:off x="3115989" y="550674"/>
            <a:ext cx="1393313" cy="1080000"/>
          </a:xfrm>
          <a:prstGeom prst="rect">
            <a:avLst/>
          </a:prstGeom>
          <a:ln>
            <a:noFill/>
          </a:ln>
          <a:effectLst>
            <a:outerShdw blurRad="190500" algn="tl" rotWithShape="0">
              <a:srgbClr val="000000">
                <a:alpha val="70000"/>
              </a:srgbClr>
            </a:outerShdw>
          </a:effectLst>
        </p:spPr>
      </p:pic>
      <p:pic>
        <p:nvPicPr>
          <p:cNvPr id="25" name="Содержимое 8"/>
          <p:cNvPicPr>
            <a:picLocks/>
          </p:cNvPicPr>
          <p:nvPr/>
        </p:nvPicPr>
        <p:blipFill rotWithShape="1">
          <a:blip r:embed="rId17" cstate="print">
            <a:extLst>
              <a:ext uri="{BEBA8EAE-BF5A-486C-A8C5-ECC9F3942E4B}">
                <a14:imgProps xmlns:a14="http://schemas.microsoft.com/office/drawing/2010/main">
                  <a14:imgLayer r:embed="rId1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1516" t="22086" r="24822" b="17175"/>
          <a:stretch/>
        </p:blipFill>
        <p:spPr>
          <a:xfrm rot="16200000">
            <a:off x="3163975" y="2677122"/>
            <a:ext cx="1296817" cy="1080000"/>
          </a:xfrm>
          <a:prstGeom prst="rect">
            <a:avLst/>
          </a:prstGeom>
          <a:ln>
            <a:noFill/>
          </a:ln>
          <a:effectLst>
            <a:outerShdw blurRad="190500" algn="tl" rotWithShape="0">
              <a:srgbClr val="000000">
                <a:alpha val="70000"/>
              </a:srgbClr>
            </a:outerShdw>
          </a:effectLst>
        </p:spPr>
      </p:pic>
      <p:pic>
        <p:nvPicPr>
          <p:cNvPr id="26" name="Рисунок 25"/>
          <p:cNvPicPr>
            <a:picLocks/>
          </p:cNvPicPr>
          <p:nvPr/>
        </p:nvPicPr>
        <p:blipFill rotWithShape="1">
          <a:blip r:embed="rId19" cstate="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val="0"/>
              </a:ext>
            </a:extLst>
          </a:blip>
          <a:srcRect l="23179" t="10176" r="6320" b="6143"/>
          <a:stretch/>
        </p:blipFill>
        <p:spPr>
          <a:xfrm rot="16200000">
            <a:off x="5900633" y="2687556"/>
            <a:ext cx="1317684" cy="1080000"/>
          </a:xfrm>
          <a:prstGeom prst="rect">
            <a:avLst/>
          </a:prstGeom>
          <a:ln>
            <a:noFill/>
          </a:ln>
          <a:effectLst>
            <a:outerShdw blurRad="190500" algn="tl" rotWithShape="0">
              <a:srgbClr val="000000">
                <a:alpha val="70000"/>
              </a:srgbClr>
            </a:outerShdw>
          </a:effectLst>
        </p:spPr>
      </p:pic>
      <p:pic>
        <p:nvPicPr>
          <p:cNvPr id="27" name="Рисунок 26"/>
          <p:cNvPicPr>
            <a:picLocks/>
          </p:cNvPicPr>
          <p:nvPr/>
        </p:nvPicPr>
        <p:blipFill rotWithShape="1">
          <a:blip r:embed="rId21" cstate="print">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7769" t="15274" r="24313" b="11230"/>
          <a:stretch/>
        </p:blipFill>
        <p:spPr>
          <a:xfrm rot="16200000">
            <a:off x="1761090" y="2706463"/>
            <a:ext cx="1355498" cy="1080000"/>
          </a:xfrm>
          <a:prstGeom prst="rect">
            <a:avLst/>
          </a:prstGeom>
          <a:ln>
            <a:noFill/>
          </a:ln>
          <a:effectLst>
            <a:outerShdw blurRad="190500" algn="tl" rotWithShape="0">
              <a:srgbClr val="000000">
                <a:alpha val="70000"/>
              </a:srgbClr>
            </a:outerShdw>
          </a:effectLst>
        </p:spPr>
      </p:pic>
      <p:sp>
        <p:nvSpPr>
          <p:cNvPr id="11265" name="Rectangle 1"/>
          <p:cNvSpPr>
            <a:spLocks noChangeArrowheads="1"/>
          </p:cNvSpPr>
          <p:nvPr/>
        </p:nvSpPr>
        <p:spPr bwMode="auto">
          <a:xfrm>
            <a:off x="6039136" y="1889313"/>
            <a:ext cx="1040677"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lvl="0" algn="ctr" fontAlgn="base">
              <a:spcBef>
                <a:spcPct val="0"/>
              </a:spcBef>
              <a:spcAft>
                <a:spcPct val="0"/>
              </a:spcAft>
            </a:pPr>
            <a:r>
              <a:rPr lang="ru-RU" sz="700" dirty="0" err="1">
                <a:effectLst>
                  <a:outerShdw blurRad="38100" dist="38100" dir="2700000" algn="tl">
                    <a:srgbClr val="000000">
                      <a:alpha val="43137"/>
                    </a:srgbClr>
                  </a:outerShdw>
                </a:effectLst>
                <a:ea typeface="Times New Roman" pitchFamily="18" charset="0"/>
                <a:cs typeface="Times New Roman" pitchFamily="18" charset="0"/>
              </a:rPr>
              <a:t>Малоземов</a:t>
            </a:r>
            <a:r>
              <a:rPr lang="ru-RU" sz="700" dirty="0">
                <a:effectLst>
                  <a:outerShdw blurRad="38100" dist="38100" dir="2700000" algn="tl">
                    <a:srgbClr val="000000">
                      <a:alpha val="43137"/>
                    </a:srgbClr>
                  </a:outerShdw>
                </a:effectLst>
                <a:ea typeface="Times New Roman" pitchFamily="18" charset="0"/>
                <a:cs typeface="Times New Roman" pitchFamily="18" charset="0"/>
              </a:rPr>
              <a:t> </a:t>
            </a:r>
          </a:p>
          <a:p>
            <a:pPr lvl="0" algn="ctr" fontAlgn="base">
              <a:spcBef>
                <a:spcPct val="0"/>
              </a:spcBef>
              <a:spcAft>
                <a:spcPct val="0"/>
              </a:spcAft>
            </a:pPr>
            <a:r>
              <a:rPr lang="ru-RU" sz="700" dirty="0">
                <a:effectLst>
                  <a:outerShdw blurRad="38100" dist="38100" dir="2700000" algn="tl">
                    <a:srgbClr val="000000">
                      <a:alpha val="43137"/>
                    </a:srgbClr>
                  </a:outerShdw>
                </a:effectLst>
                <a:ea typeface="Times New Roman" pitchFamily="18" charset="0"/>
                <a:cs typeface="Times New Roman" pitchFamily="18" charset="0"/>
              </a:rPr>
              <a:t>Дмитрий </a:t>
            </a:r>
          </a:p>
          <a:p>
            <a:pPr lvl="0" algn="ctr" fontAlgn="base">
              <a:spcBef>
                <a:spcPct val="0"/>
              </a:spcBef>
              <a:spcAft>
                <a:spcPct val="0"/>
              </a:spcAft>
            </a:pPr>
            <a:r>
              <a:rPr lang="ru-RU" sz="700" dirty="0">
                <a:effectLst>
                  <a:outerShdw blurRad="38100" dist="38100" dir="2700000" algn="tl">
                    <a:srgbClr val="000000">
                      <a:alpha val="43137"/>
                    </a:srgbClr>
                  </a:outerShdw>
                </a:effectLst>
                <a:ea typeface="Times New Roman" pitchFamily="18" charset="0"/>
                <a:cs typeface="Times New Roman" pitchFamily="18" charset="0"/>
              </a:rPr>
              <a:t>Андреевич</a:t>
            </a:r>
          </a:p>
          <a:p>
            <a:pPr lvl="0" algn="ctr" fontAlgn="base">
              <a:spcBef>
                <a:spcPct val="0"/>
              </a:spcBef>
              <a:spcAft>
                <a:spcPct val="0"/>
              </a:spcAft>
            </a:pPr>
            <a:r>
              <a:rPr lang="ru-RU" sz="700" dirty="0">
                <a:effectLst>
                  <a:outerShdw blurRad="38100" dist="38100" dir="2700000" algn="tl">
                    <a:srgbClr val="000000">
                      <a:alpha val="43137"/>
                    </a:srgbClr>
                  </a:outerShdw>
                </a:effectLst>
                <a:ea typeface="Times New Roman" pitchFamily="18" charset="0"/>
                <a:cs typeface="Times New Roman" pitchFamily="18" charset="0"/>
              </a:rPr>
              <a:t>с</a:t>
            </a:r>
            <a:r>
              <a:rPr lang="ru-RU" sz="700" dirty="0" smtClean="0">
                <a:effectLst>
                  <a:outerShdw blurRad="38100" dist="38100" dir="2700000" algn="tl">
                    <a:srgbClr val="000000">
                      <a:alpha val="43137"/>
                    </a:srgbClr>
                  </a:outerShdw>
                </a:effectLst>
                <a:ea typeface="Times New Roman" pitchFamily="18" charset="0"/>
                <a:cs typeface="Times New Roman" pitchFamily="18" charset="0"/>
              </a:rPr>
              <a:t>. тел</a:t>
            </a:r>
            <a:r>
              <a:rPr lang="ru-RU" sz="700" dirty="0">
                <a:effectLst>
                  <a:outerShdw blurRad="38100" dist="38100" dir="2700000" algn="tl">
                    <a:srgbClr val="000000">
                      <a:alpha val="43137"/>
                    </a:srgbClr>
                  </a:outerShdw>
                </a:effectLst>
                <a:ea typeface="Times New Roman" pitchFamily="18" charset="0"/>
                <a:cs typeface="Times New Roman" pitchFamily="18" charset="0"/>
              </a:rPr>
              <a:t>. 89655410902 </a:t>
            </a:r>
            <a:endParaRPr lang="ru-RU" sz="700" dirty="0">
              <a:effectLst>
                <a:outerShdw blurRad="38100" dist="38100" dir="2700000" algn="tl">
                  <a:srgbClr val="000000">
                    <a:alpha val="43137"/>
                  </a:srgbClr>
                </a:outerShdw>
              </a:effectLst>
            </a:endParaRPr>
          </a:p>
        </p:txBody>
      </p:sp>
      <p:sp>
        <p:nvSpPr>
          <p:cNvPr id="34" name="Rectangle 1"/>
          <p:cNvSpPr>
            <a:spLocks noChangeArrowheads="1"/>
          </p:cNvSpPr>
          <p:nvPr/>
        </p:nvSpPr>
        <p:spPr bwMode="auto">
          <a:xfrm>
            <a:off x="4646060" y="1889313"/>
            <a:ext cx="1080001"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a:effectLst>
                  <a:outerShdw blurRad="38100" dist="38100" dir="2700000" algn="tl">
                    <a:srgbClr val="000000">
                      <a:alpha val="43137"/>
                    </a:srgbClr>
                  </a:outerShdw>
                </a:effectLst>
              </a:rPr>
              <a:t>Горбунов </a:t>
            </a:r>
          </a:p>
          <a:p>
            <a:pPr algn="ctr"/>
            <a:r>
              <a:rPr lang="ru-RU" sz="700" dirty="0">
                <a:effectLst>
                  <a:outerShdw blurRad="38100" dist="38100" dir="2700000" algn="tl">
                    <a:srgbClr val="000000">
                      <a:alpha val="43137"/>
                    </a:srgbClr>
                  </a:outerShdw>
                </a:effectLst>
              </a:rPr>
              <a:t>Олег </a:t>
            </a:r>
          </a:p>
          <a:p>
            <a:pPr algn="ctr"/>
            <a:r>
              <a:rPr lang="ru-RU" sz="700" dirty="0">
                <a:effectLst>
                  <a:outerShdw blurRad="38100" dist="38100" dir="2700000" algn="tl">
                    <a:srgbClr val="000000">
                      <a:alpha val="43137"/>
                    </a:srgbClr>
                  </a:outerShdw>
                </a:effectLst>
              </a:rPr>
              <a:t>Вячеславович</a:t>
            </a:r>
          </a:p>
          <a:p>
            <a:pPr algn="ctr"/>
            <a:r>
              <a:rPr lang="ru-RU" sz="700" dirty="0">
                <a:effectLst>
                  <a:outerShdw blurRad="38100" dist="38100" dir="2700000" algn="tl">
                    <a:srgbClr val="000000">
                      <a:alpha val="43137"/>
                    </a:srgbClr>
                  </a:outerShdw>
                </a:effectLst>
              </a:rPr>
              <a:t>89025927545</a:t>
            </a:r>
          </a:p>
        </p:txBody>
      </p:sp>
      <p:sp>
        <p:nvSpPr>
          <p:cNvPr id="35" name="Rectangle 1"/>
          <p:cNvSpPr>
            <a:spLocks noChangeArrowheads="1"/>
          </p:cNvSpPr>
          <p:nvPr/>
        </p:nvSpPr>
        <p:spPr bwMode="auto">
          <a:xfrm>
            <a:off x="1899230" y="1901263"/>
            <a:ext cx="1080001" cy="603051"/>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err="1">
                <a:effectLst>
                  <a:outerShdw blurRad="38100" dist="38100" dir="2700000" algn="tl">
                    <a:srgbClr val="000000">
                      <a:alpha val="43137"/>
                    </a:srgbClr>
                  </a:outerShdw>
                </a:effectLst>
              </a:rPr>
              <a:t>Хаерзаманов</a:t>
            </a:r>
            <a:endParaRPr lang="ru-RU" sz="700" dirty="0">
              <a:effectLst>
                <a:outerShdw blurRad="38100" dist="38100" dir="2700000" algn="tl">
                  <a:srgbClr val="000000">
                    <a:alpha val="43137"/>
                  </a:srgbClr>
                </a:outerShdw>
              </a:effectLst>
            </a:endParaRPr>
          </a:p>
          <a:p>
            <a:pPr algn="ctr"/>
            <a:r>
              <a:rPr lang="ru-RU" sz="700" dirty="0">
                <a:effectLst>
                  <a:outerShdw blurRad="38100" dist="38100" dir="2700000" algn="tl">
                    <a:srgbClr val="000000">
                      <a:alpha val="43137"/>
                    </a:srgbClr>
                  </a:outerShdw>
                </a:effectLst>
              </a:rPr>
              <a:t>Александр</a:t>
            </a:r>
          </a:p>
          <a:p>
            <a:pPr algn="ctr"/>
            <a:r>
              <a:rPr lang="ru-RU" sz="700" dirty="0">
                <a:effectLst>
                  <a:outerShdw blurRad="38100" dist="38100" dir="2700000" algn="tl">
                    <a:srgbClr val="000000">
                      <a:alpha val="43137"/>
                    </a:srgbClr>
                  </a:outerShdw>
                </a:effectLst>
              </a:rPr>
              <a:t>Евгеньевич</a:t>
            </a:r>
          </a:p>
          <a:p>
            <a:pPr algn="ctr"/>
            <a:r>
              <a:rPr lang="ru-RU" sz="700" dirty="0">
                <a:effectLst>
                  <a:outerShdw blurRad="38100" dist="38100" dir="2700000" algn="tl">
                    <a:srgbClr val="000000">
                      <a:alpha val="43137"/>
                    </a:srgbClr>
                  </a:outerShdw>
                </a:effectLst>
              </a:rPr>
              <a:t>с</a:t>
            </a:r>
            <a:r>
              <a:rPr lang="ru-RU" sz="700" dirty="0" smtClean="0">
                <a:effectLst>
                  <a:outerShdw blurRad="38100" dist="38100" dir="2700000" algn="tl">
                    <a:srgbClr val="000000">
                      <a:alpha val="43137"/>
                    </a:srgbClr>
                  </a:outerShdw>
                </a:effectLst>
              </a:rPr>
              <a:t>. тел</a:t>
            </a:r>
            <a:r>
              <a:rPr lang="ru-RU" sz="700" dirty="0">
                <a:effectLst>
                  <a:outerShdw blurRad="38100" dist="38100" dir="2700000" algn="tl">
                    <a:srgbClr val="000000">
                      <a:alpha val="43137"/>
                    </a:srgbClr>
                  </a:outerShdw>
                </a:effectLst>
              </a:rPr>
              <a:t>. 89506570692</a:t>
            </a:r>
          </a:p>
          <a:p>
            <a:pPr algn="ctr" eaLnBrk="0" fontAlgn="base" hangingPunct="0">
              <a:spcBef>
                <a:spcPct val="0"/>
              </a:spcBef>
              <a:spcAft>
                <a:spcPct val="0"/>
              </a:spcAft>
            </a:pPr>
            <a:r>
              <a:rPr lang="ru-RU" sz="700" dirty="0">
                <a:effectLst>
                  <a:outerShdw blurRad="38100" dist="38100" dir="2700000" algn="tl">
                    <a:srgbClr val="000000">
                      <a:alpha val="43137"/>
                    </a:srgbClr>
                  </a:outerShdw>
                </a:effectLst>
                <a:ea typeface="Times New Roman" pitchFamily="18" charset="0"/>
                <a:cs typeface="Times New Roman" pitchFamily="18" charset="0"/>
              </a:rPr>
              <a:t> </a:t>
            </a:r>
            <a:endParaRPr lang="ru-RU" sz="700" dirty="0">
              <a:effectLst>
                <a:outerShdw blurRad="38100" dist="38100" dir="2700000" algn="tl">
                  <a:srgbClr val="000000">
                    <a:alpha val="43137"/>
                  </a:srgbClr>
                </a:outerShdw>
              </a:effectLst>
            </a:endParaRPr>
          </a:p>
        </p:txBody>
      </p:sp>
      <p:sp>
        <p:nvSpPr>
          <p:cNvPr id="36" name="Rectangle 1"/>
          <p:cNvSpPr>
            <a:spLocks noChangeArrowheads="1"/>
          </p:cNvSpPr>
          <p:nvPr/>
        </p:nvSpPr>
        <p:spPr bwMode="auto">
          <a:xfrm>
            <a:off x="3272644" y="1889313"/>
            <a:ext cx="1080001"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a:effectLst>
                  <a:outerShdw blurRad="38100" dist="38100" dir="2700000" algn="tl">
                    <a:srgbClr val="000000">
                      <a:alpha val="43137"/>
                    </a:srgbClr>
                  </a:outerShdw>
                </a:effectLst>
              </a:rPr>
              <a:t>Астафьев</a:t>
            </a:r>
          </a:p>
          <a:p>
            <a:pPr algn="ctr"/>
            <a:r>
              <a:rPr lang="ru-RU" sz="700" dirty="0">
                <a:effectLst>
                  <a:outerShdw blurRad="38100" dist="38100" dir="2700000" algn="tl">
                    <a:srgbClr val="000000">
                      <a:alpha val="43137"/>
                    </a:srgbClr>
                  </a:outerShdw>
                </a:effectLst>
              </a:rPr>
              <a:t>Илья </a:t>
            </a:r>
          </a:p>
          <a:p>
            <a:pPr algn="ctr"/>
            <a:r>
              <a:rPr lang="ru-RU" sz="700" dirty="0">
                <a:effectLst>
                  <a:outerShdw blurRad="38100" dist="38100" dir="2700000" algn="tl">
                    <a:srgbClr val="000000">
                      <a:alpha val="43137"/>
                    </a:srgbClr>
                  </a:outerShdw>
                </a:effectLst>
              </a:rPr>
              <a:t>Игоревич</a:t>
            </a:r>
          </a:p>
          <a:p>
            <a:pPr algn="ctr"/>
            <a:r>
              <a:rPr lang="ru-RU" sz="700" dirty="0">
                <a:effectLst>
                  <a:outerShdw blurRad="38100" dist="38100" dir="2700000" algn="tl">
                    <a:srgbClr val="000000">
                      <a:alpha val="43137"/>
                    </a:srgbClr>
                  </a:outerShdw>
                </a:effectLst>
              </a:rPr>
              <a:t>с.тел.89501920320</a:t>
            </a:r>
          </a:p>
        </p:txBody>
      </p:sp>
      <p:sp>
        <p:nvSpPr>
          <p:cNvPr id="37" name="Rectangle 1"/>
          <p:cNvSpPr>
            <a:spLocks noChangeArrowheads="1"/>
          </p:cNvSpPr>
          <p:nvPr/>
        </p:nvSpPr>
        <p:spPr bwMode="auto">
          <a:xfrm>
            <a:off x="525817" y="1901263"/>
            <a:ext cx="1093664" cy="603051"/>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u="sng" dirty="0">
                <a:effectLst>
                  <a:outerShdw blurRad="38100" dist="38100" dir="2700000" algn="tl">
                    <a:srgbClr val="000000">
                      <a:alpha val="43137"/>
                    </a:srgbClr>
                  </a:outerShdw>
                </a:effectLst>
              </a:rPr>
              <a:t>Руководитель</a:t>
            </a:r>
            <a:r>
              <a:rPr lang="ru-RU" sz="700" dirty="0">
                <a:effectLst>
                  <a:outerShdw blurRad="38100" dist="38100" dir="2700000" algn="tl">
                    <a:srgbClr val="000000">
                      <a:alpha val="43137"/>
                    </a:srgbClr>
                  </a:outerShdw>
                </a:effectLst>
              </a:rPr>
              <a:t/>
            </a:r>
            <a:br>
              <a:rPr lang="ru-RU" sz="700" dirty="0">
                <a:effectLst>
                  <a:outerShdw blurRad="38100" dist="38100" dir="2700000" algn="tl">
                    <a:srgbClr val="000000">
                      <a:alpha val="43137"/>
                    </a:srgbClr>
                  </a:outerShdw>
                </a:effectLst>
              </a:rPr>
            </a:br>
            <a:r>
              <a:rPr lang="ru-RU" sz="700" b="1" dirty="0">
                <a:effectLst>
                  <a:outerShdw blurRad="38100" dist="38100" dir="2700000" algn="tl">
                    <a:srgbClr val="000000">
                      <a:alpha val="43137"/>
                    </a:srgbClr>
                  </a:outerShdw>
                </a:effectLst>
              </a:rPr>
              <a:t>Ершов </a:t>
            </a:r>
          </a:p>
          <a:p>
            <a:pPr algn="ctr"/>
            <a:r>
              <a:rPr lang="ru-RU" sz="700" b="1" dirty="0">
                <a:effectLst>
                  <a:outerShdw blurRad="38100" dist="38100" dir="2700000" algn="tl">
                    <a:srgbClr val="000000">
                      <a:alpha val="43137"/>
                    </a:srgbClr>
                  </a:outerShdw>
                </a:effectLst>
              </a:rPr>
              <a:t>Владимир</a:t>
            </a:r>
            <a:br>
              <a:rPr lang="ru-RU" sz="700" b="1" dirty="0">
                <a:effectLst>
                  <a:outerShdw blurRad="38100" dist="38100" dir="2700000" algn="tl">
                    <a:srgbClr val="000000">
                      <a:alpha val="43137"/>
                    </a:srgbClr>
                  </a:outerShdw>
                </a:effectLst>
              </a:rPr>
            </a:br>
            <a:r>
              <a:rPr lang="ru-RU" sz="700" b="1" dirty="0">
                <a:effectLst>
                  <a:outerShdw blurRad="38100" dist="38100" dir="2700000" algn="tl">
                    <a:srgbClr val="000000">
                      <a:alpha val="43137"/>
                    </a:srgbClr>
                  </a:outerShdw>
                </a:effectLst>
              </a:rPr>
              <a:t>Александрович</a:t>
            </a:r>
            <a:r>
              <a:rPr lang="ru-RU" sz="700" dirty="0">
                <a:effectLst>
                  <a:outerShdw blurRad="38100" dist="38100" dir="2700000" algn="tl">
                    <a:srgbClr val="000000">
                      <a:alpha val="43137"/>
                    </a:srgbClr>
                  </a:outerShdw>
                </a:effectLst>
              </a:rPr>
              <a:t/>
            </a:r>
            <a:br>
              <a:rPr lang="ru-RU" sz="700" dirty="0">
                <a:effectLst>
                  <a:outerShdw blurRad="38100" dist="38100" dir="2700000" algn="tl">
                    <a:srgbClr val="000000">
                      <a:alpha val="43137"/>
                    </a:srgbClr>
                  </a:outerShdw>
                </a:effectLst>
              </a:rPr>
            </a:br>
            <a:r>
              <a:rPr lang="ru-RU" sz="700" dirty="0">
                <a:effectLst>
                  <a:outerShdw blurRad="38100" dist="38100" dir="2700000" algn="tl">
                    <a:srgbClr val="000000">
                      <a:alpha val="43137"/>
                    </a:srgbClr>
                  </a:outerShdw>
                </a:effectLst>
              </a:rPr>
              <a:t>с. тел.+7(908)9158029</a:t>
            </a:r>
            <a:r>
              <a:rPr lang="ru-RU" sz="700" b="1" dirty="0">
                <a:effectLst>
                  <a:outerShdw blurRad="38100" dist="38100" dir="2700000" algn="tl">
                    <a:srgbClr val="000000">
                      <a:alpha val="43137"/>
                    </a:srgbClr>
                  </a:outerShdw>
                </a:effectLst>
                <a:ea typeface="Times New Roman" pitchFamily="18" charset="0"/>
                <a:cs typeface="Times New Roman" pitchFamily="18" charset="0"/>
              </a:rPr>
              <a:t> </a:t>
            </a:r>
            <a:endParaRPr lang="ru-RU" sz="700" dirty="0">
              <a:effectLst>
                <a:outerShdw blurRad="38100" dist="38100" dir="2700000" algn="tl">
                  <a:srgbClr val="000000">
                    <a:alpha val="43137"/>
                  </a:srgbClr>
                </a:outerShdw>
              </a:effectLst>
            </a:endParaRPr>
          </a:p>
        </p:txBody>
      </p:sp>
      <p:sp>
        <p:nvSpPr>
          <p:cNvPr id="38" name="Rectangle 1"/>
          <p:cNvSpPr>
            <a:spLocks noChangeArrowheads="1"/>
          </p:cNvSpPr>
          <p:nvPr/>
        </p:nvSpPr>
        <p:spPr bwMode="auto">
          <a:xfrm>
            <a:off x="525816" y="3956150"/>
            <a:ext cx="1093665"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err="1">
                <a:effectLst>
                  <a:outerShdw blurRad="38100" dist="38100" dir="2700000" algn="tl">
                    <a:srgbClr val="000000">
                      <a:alpha val="43137"/>
                    </a:srgbClr>
                  </a:outerShdw>
                </a:effectLst>
              </a:rPr>
              <a:t>Озорнин</a:t>
            </a:r>
            <a:r>
              <a:rPr lang="ru-RU" sz="700" dirty="0">
                <a:effectLst>
                  <a:outerShdw blurRad="38100" dist="38100" dir="2700000" algn="tl">
                    <a:srgbClr val="000000">
                      <a:alpha val="43137"/>
                    </a:srgbClr>
                  </a:outerShdw>
                </a:effectLst>
              </a:rPr>
              <a:t> </a:t>
            </a:r>
          </a:p>
          <a:p>
            <a:pPr algn="ctr"/>
            <a:r>
              <a:rPr lang="ru-RU" sz="700" dirty="0">
                <a:effectLst>
                  <a:outerShdw blurRad="38100" dist="38100" dir="2700000" algn="tl">
                    <a:srgbClr val="000000">
                      <a:alpha val="43137"/>
                    </a:srgbClr>
                  </a:outerShdw>
                </a:effectLst>
              </a:rPr>
              <a:t>Алексей </a:t>
            </a:r>
          </a:p>
          <a:p>
            <a:pPr algn="ctr"/>
            <a:r>
              <a:rPr lang="ru-RU" sz="700" dirty="0">
                <a:effectLst>
                  <a:outerShdw blurRad="38100" dist="38100" dir="2700000" algn="tl">
                    <a:srgbClr val="000000">
                      <a:alpha val="43137"/>
                    </a:srgbClr>
                  </a:outerShdw>
                </a:effectLst>
              </a:rPr>
              <a:t>Олегович </a:t>
            </a:r>
          </a:p>
          <a:p>
            <a:pPr algn="ctr"/>
            <a:r>
              <a:rPr lang="ru-RU" sz="700" dirty="0">
                <a:effectLst>
                  <a:outerShdw blurRad="38100" dist="38100" dir="2700000" algn="tl">
                    <a:srgbClr val="000000">
                      <a:alpha val="43137"/>
                    </a:srgbClr>
                  </a:outerShdw>
                </a:effectLst>
              </a:rPr>
              <a:t>с.тел.89533859896</a:t>
            </a:r>
          </a:p>
        </p:txBody>
      </p:sp>
      <p:sp>
        <p:nvSpPr>
          <p:cNvPr id="39" name="Rectangle 1"/>
          <p:cNvSpPr>
            <a:spLocks noChangeArrowheads="1"/>
          </p:cNvSpPr>
          <p:nvPr/>
        </p:nvSpPr>
        <p:spPr bwMode="auto">
          <a:xfrm>
            <a:off x="1898839" y="3956150"/>
            <a:ext cx="1080000"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a:effectLst>
                  <a:outerShdw blurRad="38100" dist="38100" dir="2700000" algn="tl">
                    <a:srgbClr val="000000">
                      <a:alpha val="43137"/>
                    </a:srgbClr>
                  </a:outerShdw>
                </a:effectLst>
              </a:rPr>
              <a:t>Сенокосов </a:t>
            </a:r>
          </a:p>
          <a:p>
            <a:pPr algn="ctr"/>
            <a:r>
              <a:rPr lang="ru-RU" sz="700" dirty="0">
                <a:effectLst>
                  <a:outerShdw blurRad="38100" dist="38100" dir="2700000" algn="tl">
                    <a:srgbClr val="000000">
                      <a:alpha val="43137"/>
                    </a:srgbClr>
                  </a:outerShdw>
                </a:effectLst>
              </a:rPr>
              <a:t>Алексей</a:t>
            </a:r>
          </a:p>
          <a:p>
            <a:pPr algn="ctr"/>
            <a:r>
              <a:rPr lang="ru-RU" sz="700" dirty="0">
                <a:effectLst>
                  <a:outerShdw blurRad="38100" dist="38100" dir="2700000" algn="tl">
                    <a:srgbClr val="000000">
                      <a:alpha val="43137"/>
                    </a:srgbClr>
                  </a:outerShdw>
                </a:effectLst>
              </a:rPr>
              <a:t>Олегович</a:t>
            </a:r>
          </a:p>
          <a:p>
            <a:pPr algn="ctr"/>
            <a:r>
              <a:rPr lang="ru-RU" sz="700" dirty="0">
                <a:effectLst>
                  <a:outerShdw blurRad="38100" dist="38100" dir="2700000" algn="tl">
                    <a:srgbClr val="000000">
                      <a:alpha val="43137"/>
                    </a:srgbClr>
                  </a:outerShdw>
                </a:effectLst>
              </a:rPr>
              <a:t>с.тел.89501904249</a:t>
            </a:r>
          </a:p>
        </p:txBody>
      </p:sp>
      <p:sp>
        <p:nvSpPr>
          <p:cNvPr id="40" name="Rectangle 1"/>
          <p:cNvSpPr>
            <a:spLocks noChangeArrowheads="1"/>
          </p:cNvSpPr>
          <p:nvPr/>
        </p:nvSpPr>
        <p:spPr bwMode="auto">
          <a:xfrm>
            <a:off x="3272645" y="3956150"/>
            <a:ext cx="1080001"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err="1">
                <a:effectLst>
                  <a:outerShdw blurRad="38100" dist="38100" dir="2700000" algn="tl">
                    <a:srgbClr val="000000">
                      <a:alpha val="43137"/>
                    </a:srgbClr>
                  </a:outerShdw>
                </a:effectLst>
              </a:rPr>
              <a:t>Чебыкин</a:t>
            </a:r>
            <a:endParaRPr lang="ru-RU" sz="700" dirty="0">
              <a:effectLst>
                <a:outerShdw blurRad="38100" dist="38100" dir="2700000" algn="tl">
                  <a:srgbClr val="000000">
                    <a:alpha val="43137"/>
                  </a:srgbClr>
                </a:outerShdw>
              </a:effectLst>
            </a:endParaRPr>
          </a:p>
          <a:p>
            <a:pPr algn="ctr"/>
            <a:r>
              <a:rPr lang="ru-RU" sz="700" dirty="0">
                <a:effectLst>
                  <a:outerShdw blurRad="38100" dist="38100" dir="2700000" algn="tl">
                    <a:srgbClr val="000000">
                      <a:alpha val="43137"/>
                    </a:srgbClr>
                  </a:outerShdw>
                </a:effectLst>
              </a:rPr>
              <a:t>Леонид</a:t>
            </a:r>
          </a:p>
          <a:p>
            <a:pPr algn="ctr"/>
            <a:r>
              <a:rPr lang="ru-RU" sz="700" dirty="0">
                <a:effectLst>
                  <a:outerShdw blurRad="38100" dist="38100" dir="2700000" algn="tl">
                    <a:srgbClr val="000000">
                      <a:alpha val="43137"/>
                    </a:srgbClr>
                  </a:outerShdw>
                </a:effectLst>
              </a:rPr>
              <a:t>Александрович</a:t>
            </a:r>
          </a:p>
          <a:p>
            <a:pPr algn="ctr"/>
            <a:r>
              <a:rPr lang="ru-RU" sz="700" dirty="0">
                <a:effectLst>
                  <a:outerShdw blurRad="38100" dist="38100" dir="2700000" algn="tl">
                    <a:srgbClr val="000000">
                      <a:alpha val="43137"/>
                    </a:srgbClr>
                  </a:outerShdw>
                </a:effectLst>
              </a:rPr>
              <a:t>с.тел.89122852371</a:t>
            </a:r>
          </a:p>
        </p:txBody>
      </p:sp>
      <p:sp>
        <p:nvSpPr>
          <p:cNvPr id="41" name="Rectangle 1"/>
          <p:cNvSpPr>
            <a:spLocks noChangeArrowheads="1"/>
          </p:cNvSpPr>
          <p:nvPr/>
        </p:nvSpPr>
        <p:spPr bwMode="auto">
          <a:xfrm>
            <a:off x="4645928" y="3956150"/>
            <a:ext cx="1080134"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err="1">
                <a:effectLst>
                  <a:outerShdw blurRad="38100" dist="38100" dir="2700000" algn="tl">
                    <a:srgbClr val="000000">
                      <a:alpha val="43137"/>
                    </a:srgbClr>
                  </a:outerShdw>
                </a:effectLst>
              </a:rPr>
              <a:t>Мелёхин</a:t>
            </a:r>
            <a:r>
              <a:rPr lang="ru-RU" sz="700" dirty="0">
                <a:effectLst>
                  <a:outerShdw blurRad="38100" dist="38100" dir="2700000" algn="tl">
                    <a:srgbClr val="000000">
                      <a:alpha val="43137"/>
                    </a:srgbClr>
                  </a:outerShdw>
                </a:effectLst>
              </a:rPr>
              <a:t> </a:t>
            </a:r>
          </a:p>
          <a:p>
            <a:pPr algn="ctr"/>
            <a:r>
              <a:rPr lang="ru-RU" sz="700" dirty="0">
                <a:effectLst>
                  <a:outerShdw blurRad="38100" dist="38100" dir="2700000" algn="tl">
                    <a:srgbClr val="000000">
                      <a:alpha val="43137"/>
                    </a:srgbClr>
                  </a:outerShdw>
                </a:effectLst>
              </a:rPr>
              <a:t>Антон </a:t>
            </a:r>
          </a:p>
          <a:p>
            <a:pPr algn="ctr"/>
            <a:r>
              <a:rPr lang="ru-RU" sz="700" dirty="0">
                <a:effectLst>
                  <a:outerShdw blurRad="38100" dist="38100" dir="2700000" algn="tl">
                    <a:srgbClr val="000000">
                      <a:alpha val="43137"/>
                    </a:srgbClr>
                  </a:outerShdw>
                </a:effectLst>
              </a:rPr>
              <a:t>Алексеевич</a:t>
            </a:r>
          </a:p>
          <a:p>
            <a:pPr algn="ctr"/>
            <a:r>
              <a:rPr lang="ru-RU" sz="700" dirty="0">
                <a:effectLst>
                  <a:outerShdw blurRad="38100" dist="38100" dir="2700000" algn="tl">
                    <a:srgbClr val="000000">
                      <a:alpha val="43137"/>
                    </a:srgbClr>
                  </a:outerShdw>
                </a:effectLst>
              </a:rPr>
              <a:t>с.тел. 89521414546 </a:t>
            </a:r>
          </a:p>
        </p:txBody>
      </p:sp>
      <p:sp>
        <p:nvSpPr>
          <p:cNvPr id="42" name="Rectangle 1"/>
          <p:cNvSpPr>
            <a:spLocks noChangeArrowheads="1"/>
          </p:cNvSpPr>
          <p:nvPr/>
        </p:nvSpPr>
        <p:spPr bwMode="auto">
          <a:xfrm>
            <a:off x="6019473" y="3956150"/>
            <a:ext cx="1080001" cy="494976"/>
          </a:xfrm>
          <a:prstGeom prst="rect">
            <a:avLst/>
          </a:prstGeom>
          <a:noFill/>
          <a:ln w="9525">
            <a:noFill/>
            <a:miter lim="800000"/>
            <a:headEnd/>
            <a:tailEnd/>
          </a:ln>
          <a:effectLst/>
        </p:spPr>
        <p:txBody>
          <a:bodyPr vert="horz" wrap="square" lIns="61868" tIns="30934" rIns="61868" bIns="30934" numCol="1" anchor="ctr" anchorCtr="0" compatLnSpc="1">
            <a:prstTxWarp prst="textNoShape">
              <a:avLst/>
            </a:prstTxWarp>
            <a:spAutoFit/>
          </a:bodyPr>
          <a:lstStyle/>
          <a:p>
            <a:pPr algn="ctr"/>
            <a:r>
              <a:rPr lang="ru-RU" sz="700" dirty="0">
                <a:effectLst>
                  <a:outerShdw blurRad="38100" dist="38100" dir="2700000" algn="tl">
                    <a:srgbClr val="000000">
                      <a:alpha val="43137"/>
                    </a:srgbClr>
                  </a:outerShdw>
                </a:effectLst>
              </a:rPr>
              <a:t>Демин</a:t>
            </a:r>
          </a:p>
          <a:p>
            <a:pPr algn="ctr"/>
            <a:r>
              <a:rPr lang="ru-RU" sz="700" dirty="0">
                <a:effectLst>
                  <a:outerShdw blurRad="38100" dist="38100" dir="2700000" algn="tl">
                    <a:srgbClr val="000000">
                      <a:alpha val="43137"/>
                    </a:srgbClr>
                  </a:outerShdw>
                </a:effectLst>
              </a:rPr>
              <a:t>Юрий</a:t>
            </a:r>
          </a:p>
          <a:p>
            <a:pPr algn="ctr"/>
            <a:r>
              <a:rPr lang="ru-RU" sz="700" dirty="0">
                <a:effectLst>
                  <a:outerShdw blurRad="38100" dist="38100" dir="2700000" algn="tl">
                    <a:srgbClr val="000000">
                      <a:alpha val="43137"/>
                    </a:srgbClr>
                  </a:outerShdw>
                </a:effectLst>
              </a:rPr>
              <a:t>Юрьевич</a:t>
            </a:r>
          </a:p>
          <a:p>
            <a:pPr algn="ctr"/>
            <a:r>
              <a:rPr lang="ru-RU" sz="700" dirty="0">
                <a:effectLst>
                  <a:outerShdw blurRad="38100" dist="38100" dir="2700000" algn="tl">
                    <a:srgbClr val="000000">
                      <a:alpha val="43137"/>
                    </a:srgbClr>
                  </a:outerShdw>
                </a:effectLst>
              </a:rPr>
              <a:t>с.тел.89527324225 </a:t>
            </a:r>
          </a:p>
        </p:txBody>
      </p:sp>
      <p:pic>
        <p:nvPicPr>
          <p:cNvPr id="29" name="Picture 2" descr="H:\ВВ МВД РФ\1. КУОО ВВ МВД РФ\Наклейки и др\Обложка_КУАТ_ОДОН.jpg"/>
          <p:cNvPicPr>
            <a:picLocks noChangeAspect="1" noChangeArrowheads="1"/>
          </p:cNvPicPr>
          <p:nvPr/>
        </p:nvPicPr>
        <p:blipFill>
          <a:blip r:embed="rId23" cstate="print"/>
          <a:srcRect/>
          <a:stretch>
            <a:fillRect/>
          </a:stretch>
        </p:blipFill>
        <p:spPr bwMode="auto">
          <a:xfrm>
            <a:off x="391633" y="4642941"/>
            <a:ext cx="595441" cy="39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542885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5087" y="380888"/>
            <a:ext cx="4010298" cy="4328325"/>
          </a:xfrm>
        </p:spPr>
        <p:txBody>
          <a:bodyPr anchor="t" anchorCtr="0">
            <a:noAutofit/>
          </a:bodyPr>
          <a:lstStyle/>
          <a:p>
            <a:pPr indent="309342"/>
            <a:r>
              <a:rPr lang="ru-RU" sz="1100" dirty="0">
                <a:solidFill>
                  <a:schemeClr val="tx1"/>
                </a:solidFill>
                <a:latin typeface="Arial" pitchFamily="34" charset="0"/>
                <a:cs typeface="Arial" pitchFamily="34" charset="0"/>
              </a:rPr>
              <a:t>31.07.2016 года</a:t>
            </a:r>
            <a:r>
              <a:rPr lang="ru-RU" sz="1100" b="0" dirty="0">
                <a:solidFill>
                  <a:schemeClr val="tx1"/>
                </a:solidFill>
                <a:latin typeface="Arial" pitchFamily="34" charset="0"/>
                <a:cs typeface="Arial" pitchFamily="34" charset="0"/>
              </a:rPr>
              <a:t> наша страна отметила День Военно-морского флота. 320 лет военный флот надежно стоит на страже интересов нашей Родины. Походы, открытия, победы российского флота принесли славу нашей стране, сделали Россию великой морской державой.</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Главным событием для служивших на боевых кораблях и подводных лодках горожан стало вручение юбилейных медалей и благодарственных писем. Награды ветеранам ВМФ были вручены во время митинга на Аллее Славы.</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Общероссийская общественная организация "Офицеры России" в торжественной обстановке вручила ОО ВМФ «Адмирал» сувенир ручной работы - парусник помещенный через горлышко в бутылку. Он олицетворяет в себе: возможности к новым открытиям, преодоление трудностей.</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Участники митинга почтили минутой молчания память моряков, погибших в годы Великой Отечественной войны и в мирное время при выполнении боевых задач.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Организатором было общественное объединение ВМФ «Адмирал». Так же </a:t>
            </a:r>
            <a:r>
              <a:rPr lang="ru-RU" sz="1100" b="0" dirty="0" smtClean="0">
                <a:solidFill>
                  <a:schemeClr val="tx1"/>
                </a:solidFill>
                <a:latin typeface="Arial" pitchFamily="34" charset="0"/>
                <a:cs typeface="Arial" pitchFamily="34" charset="0"/>
              </a:rPr>
              <a:t>отдельная </a:t>
            </a:r>
            <a:r>
              <a:rPr lang="ru-RU" sz="1100" b="0" dirty="0">
                <a:solidFill>
                  <a:schemeClr val="tx1"/>
                </a:solidFill>
                <a:latin typeface="Arial" pitchFamily="34" charset="0"/>
                <a:cs typeface="Arial" pitchFamily="34" charset="0"/>
              </a:rPr>
              <a:t>благодарность </a:t>
            </a:r>
            <a:r>
              <a:rPr lang="ru-RU" sz="1100" b="0" dirty="0" smtClean="0">
                <a:solidFill>
                  <a:schemeClr val="tx1"/>
                </a:solidFill>
                <a:latin typeface="Arial" pitchFamily="34" charset="0"/>
                <a:cs typeface="Arial" pitchFamily="34" charset="0"/>
              </a:rPr>
              <a:t>за помощи в организации была выражена членам </a:t>
            </a:r>
            <a:r>
              <a:rPr lang="ru-RU" sz="1100" b="0" dirty="0">
                <a:solidFill>
                  <a:prstClr val="black"/>
                </a:solidFill>
                <a:latin typeface="Arial" pitchFamily="34" charset="0"/>
                <a:cs typeface="Arial" pitchFamily="34" charset="0"/>
              </a:rPr>
              <a:t>военно-патриотического клуба </a:t>
            </a:r>
            <a:r>
              <a:rPr lang="ru-RU" sz="1100" b="0" dirty="0" smtClean="0">
                <a:solidFill>
                  <a:prstClr val="black"/>
                </a:solidFill>
                <a:latin typeface="Arial" pitchFamily="34" charset="0"/>
                <a:cs typeface="Arial" pitchFamily="34" charset="0"/>
              </a:rPr>
              <a:t>ОДОН и </a:t>
            </a:r>
            <a:r>
              <a:rPr lang="ru-RU" sz="1100" b="0" dirty="0" smtClean="0">
                <a:solidFill>
                  <a:schemeClr val="tx1"/>
                </a:solidFill>
                <a:latin typeface="Arial" pitchFamily="34" charset="0"/>
                <a:cs typeface="Arial" pitchFamily="34" charset="0"/>
              </a:rPr>
              <a:t>за </a:t>
            </a:r>
            <a:r>
              <a:rPr lang="ru-RU" sz="1100" b="0" dirty="0">
                <a:solidFill>
                  <a:schemeClr val="tx1"/>
                </a:solidFill>
                <a:latin typeface="Arial" pitchFamily="34" charset="0"/>
                <a:cs typeface="Arial" pitchFamily="34" charset="0"/>
              </a:rPr>
              <a:t>музыкальное сопровождение </a:t>
            </a:r>
            <a:r>
              <a:rPr lang="ru-RU" sz="1100" b="0" dirty="0" smtClean="0">
                <a:solidFill>
                  <a:schemeClr val="tx1"/>
                </a:solidFill>
                <a:latin typeface="Arial" pitchFamily="34" charset="0"/>
                <a:cs typeface="Arial" pitchFamily="34" charset="0"/>
              </a:rPr>
              <a:t>членам волонтерского отряда агропромышленного техникума.</a:t>
            </a:r>
            <a:r>
              <a:rPr lang="ru-RU" sz="1100" b="0" dirty="0">
                <a:solidFill>
                  <a:schemeClr val="tx1"/>
                </a:solidFill>
                <a:latin typeface="Arial" pitchFamily="34" charset="0"/>
                <a:cs typeface="Arial" pitchFamily="34" charset="0"/>
              </a:rPr>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36960" r="8977"/>
          <a:stretch/>
        </p:blipFill>
        <p:spPr>
          <a:xfrm>
            <a:off x="382609" y="416030"/>
            <a:ext cx="1364941" cy="144000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24313"/>
          <a:stretch/>
        </p:blipFill>
        <p:spPr>
          <a:xfrm>
            <a:off x="513235" y="1977317"/>
            <a:ext cx="2502131" cy="1123061"/>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t="17004" r="10440" b="5911"/>
          <a:stretch/>
        </p:blipFill>
        <p:spPr>
          <a:xfrm>
            <a:off x="742494" y="3167916"/>
            <a:ext cx="2043613" cy="1364896"/>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24321" t="9933"/>
          <a:stretch/>
        </p:blipFill>
        <p:spPr>
          <a:xfrm>
            <a:off x="1789614" y="416030"/>
            <a:ext cx="1351587" cy="1440000"/>
          </a:xfrm>
          <a:prstGeom prst="rect">
            <a:avLst/>
          </a:prstGeom>
          <a:ln>
            <a:noFill/>
          </a:ln>
          <a:effectLst>
            <a:outerShdw blurRad="190500" algn="tl" rotWithShape="0">
              <a:srgbClr val="000000">
                <a:alpha val="70000"/>
              </a:srgbClr>
            </a:outerShdw>
          </a:effectLst>
        </p:spPr>
      </p:pic>
      <p:pic>
        <p:nvPicPr>
          <p:cNvPr id="14"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465414" y="4637456"/>
            <a:ext cx="595441" cy="39824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6113221" y="4709214"/>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26/2016 (116)</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7561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7233" y="2259913"/>
            <a:ext cx="4929773" cy="2390740"/>
          </a:xfrm>
        </p:spPr>
        <p:txBody>
          <a:bodyPr anchor="t" anchorCtr="0">
            <a:normAutofit/>
          </a:bodyPr>
          <a:lstStyle/>
          <a:p>
            <a:pPr indent="309342"/>
            <a:r>
              <a:rPr lang="ru-RU" sz="1100" dirty="0">
                <a:solidFill>
                  <a:schemeClr val="tx1"/>
                </a:solidFill>
                <a:latin typeface="Arial" pitchFamily="34" charset="0"/>
                <a:cs typeface="Arial" pitchFamily="34" charset="0"/>
              </a:rPr>
              <a:t>25 июля 2016 года </a:t>
            </a:r>
            <a:r>
              <a:rPr lang="ru-RU" sz="1100" b="0" dirty="0">
                <a:solidFill>
                  <a:schemeClr val="tx1"/>
                </a:solidFill>
                <a:latin typeface="Arial" pitchFamily="34" charset="0"/>
                <a:cs typeface="Arial" pitchFamily="34" charset="0"/>
              </a:rPr>
              <a:t>состоялось открытие областного оборонно-спортивного лагеря «Патриоты Урала», посвященного 120-летия со дня рождения четырежды Героя Советского Союза, Маршала Советского Союза Г.К. Жукова.</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Более сотни воспитанников военно-патриотических клубов из всех управленческих округов Свердловской области и города Екатеринбурга прибыли в структурное подразделение ГАУ СО «РЦПВ» «Центр подготовки и призыва граждан на военную службу им. Героя Советского Союза Н.И. Кузнецова», чтобы получить новые знания навыки и умения, которые пригодятся им в дальнейшей жизни. В том числе на ровне со всеми, принял участие и </a:t>
            </a:r>
            <a:r>
              <a:rPr lang="ru-RU" sz="1100" b="0" dirty="0" smtClean="0">
                <a:solidFill>
                  <a:schemeClr val="tx1"/>
                </a:solidFill>
                <a:latin typeface="Arial" pitchFamily="34" charset="0"/>
                <a:cs typeface="Arial" pitchFamily="34" charset="0"/>
              </a:rPr>
              <a:t>команда </a:t>
            </a:r>
            <a:r>
              <a:rPr lang="ru-RU" sz="1100" b="0" dirty="0">
                <a:solidFill>
                  <a:prstClr val="black"/>
                </a:solidFill>
                <a:latin typeface="Arial" pitchFamily="34" charset="0"/>
                <a:cs typeface="Arial" pitchFamily="34" charset="0"/>
              </a:rPr>
              <a:t>военно-патриотического клуба ОДОН</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ОДОН, под руководством  В.А</a:t>
            </a:r>
            <a:r>
              <a:rPr lang="ru-RU" sz="1100" b="0" dirty="0" smtClean="0">
                <a:solidFill>
                  <a:schemeClr val="tx1"/>
                </a:solidFill>
                <a:latin typeface="Arial" pitchFamily="34" charset="0"/>
                <a:cs typeface="Arial" pitchFamily="34" charset="0"/>
              </a:rPr>
              <a:t>. Ершова</a:t>
            </a:r>
            <a:r>
              <a:rPr lang="ru-RU" sz="1100" b="0" dirty="0">
                <a:solidFill>
                  <a:schemeClr val="tx1"/>
                </a:solidFill>
                <a:latin typeface="Arial" pitchFamily="34" charset="0"/>
                <a:cs typeface="Arial" pitchFamily="34" charset="0"/>
              </a:rPr>
              <a:t>.</a:t>
            </a:r>
            <a:br>
              <a:rPr lang="ru-RU" sz="1100" b="0" dirty="0">
                <a:solidFill>
                  <a:schemeClr val="tx1"/>
                </a:solidFill>
                <a:latin typeface="Arial" pitchFamily="34" charset="0"/>
                <a:cs typeface="Arial" pitchFamily="34" charset="0"/>
              </a:rPr>
            </a:br>
            <a:r>
              <a:rPr lang="ru-RU" sz="1200" b="0" dirty="0">
                <a:solidFill>
                  <a:schemeClr val="tx1"/>
                </a:solidFill>
                <a:latin typeface="Arial" pitchFamily="34" charset="0"/>
                <a:cs typeface="Arial" pitchFamily="34" charset="0"/>
              </a:rPr>
              <a:t>        </a:t>
            </a: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035" r="11300"/>
          <a:stretch/>
        </p:blipFill>
        <p:spPr>
          <a:xfrm>
            <a:off x="436200" y="437101"/>
            <a:ext cx="1657563" cy="1543667"/>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r="13142"/>
          <a:stretch/>
        </p:blipFill>
        <p:spPr>
          <a:xfrm>
            <a:off x="436200" y="2085900"/>
            <a:ext cx="1657325" cy="1184611"/>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0384" b="20238"/>
          <a:stretch/>
        </p:blipFill>
        <p:spPr>
          <a:xfrm>
            <a:off x="4303385" y="412766"/>
            <a:ext cx="2793621" cy="1543667"/>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11485" r="4252"/>
          <a:stretch/>
        </p:blipFill>
        <p:spPr>
          <a:xfrm>
            <a:off x="436200" y="3356269"/>
            <a:ext cx="1657325" cy="1221102"/>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t="4547" r="11620" b="7203"/>
          <a:stretch/>
        </p:blipFill>
        <p:spPr>
          <a:xfrm>
            <a:off x="2202535" y="412766"/>
            <a:ext cx="1992078" cy="1543667"/>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1516330" y="4650653"/>
            <a:ext cx="595441" cy="3982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22312" y="4713080"/>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27/2016 (117)</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7297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444" y="3756882"/>
            <a:ext cx="6801015" cy="932687"/>
          </a:xfrm>
        </p:spPr>
        <p:txBody>
          <a:bodyPr anchor="t" anchorCtr="0">
            <a:noAutofit/>
          </a:bodyPr>
          <a:lstStyle/>
          <a:p>
            <a:pPr indent="442913" algn="just"/>
            <a:r>
              <a:rPr lang="ru-RU" sz="1100" dirty="0" smtClean="0">
                <a:solidFill>
                  <a:schemeClr val="tx1"/>
                </a:solidFill>
                <a:latin typeface="Arial" pitchFamily="34" charset="0"/>
                <a:cs typeface="Arial" pitchFamily="34" charset="0"/>
              </a:rPr>
              <a:t>В </a:t>
            </a:r>
            <a:r>
              <a:rPr lang="ru-RU" sz="1100" dirty="0">
                <a:solidFill>
                  <a:schemeClr val="tx1"/>
                </a:solidFill>
                <a:latin typeface="Arial" pitchFamily="34" charset="0"/>
                <a:cs typeface="Arial" pitchFamily="34" charset="0"/>
              </a:rPr>
              <a:t>августе 2016 года </a:t>
            </a:r>
            <a:r>
              <a:rPr lang="ru-RU" sz="1100" b="0" dirty="0">
                <a:solidFill>
                  <a:schemeClr val="tx1"/>
                </a:solidFill>
                <a:latin typeface="Arial" pitchFamily="34" charset="0"/>
                <a:cs typeface="Arial" pitchFamily="34" charset="0"/>
              </a:rPr>
              <a:t>Центром был инициирован процесс создания на территории муниципалитета местного отделения «</a:t>
            </a:r>
            <a:r>
              <a:rPr lang="ru-RU" sz="1100" b="0" dirty="0" err="1">
                <a:solidFill>
                  <a:schemeClr val="tx1"/>
                </a:solidFill>
                <a:latin typeface="Arial" pitchFamily="34" charset="0"/>
                <a:cs typeface="Arial" pitchFamily="34" charset="0"/>
              </a:rPr>
              <a:t>Юнармия</a:t>
            </a:r>
            <a:r>
              <a:rPr lang="ru-RU" sz="1100" b="0" dirty="0">
                <a:solidFill>
                  <a:schemeClr val="tx1"/>
                </a:solidFill>
                <a:latin typeface="Arial" pitchFamily="34" charset="0"/>
                <a:cs typeface="Arial" pitchFamily="34" charset="0"/>
              </a:rPr>
              <a:t>» (движения, созданного по инициативе Минобороны России и поддержанного Президентом РФ В.В. Путиным) с целью объединения деятельности всех организаций и органов, занимающихся допризывной подготовкой граждан.</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18843" y="2313643"/>
            <a:ext cx="1726520" cy="1260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343" y="2313605"/>
            <a:ext cx="1726520" cy="12600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690" r="18192"/>
          <a:stretch/>
        </p:blipFill>
        <p:spPr>
          <a:xfrm>
            <a:off x="1142732" y="385787"/>
            <a:ext cx="2179259" cy="1927817"/>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l="4538" t="22095" r="18219"/>
          <a:stretch/>
        </p:blipFill>
        <p:spPr>
          <a:xfrm>
            <a:off x="520474" y="2313643"/>
            <a:ext cx="1711888" cy="12600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603" y="385866"/>
            <a:ext cx="2641543" cy="1927777"/>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5426225" y="4637456"/>
            <a:ext cx="595441" cy="3982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6139347" y="4709214"/>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28/2016 (118)</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1352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50" y="3331395"/>
            <a:ext cx="6848759" cy="1311546"/>
          </a:xfrm>
        </p:spPr>
        <p:txBody>
          <a:bodyPr anchor="t" anchorCtr="0">
            <a:noAutofit/>
          </a:bodyPr>
          <a:lstStyle/>
          <a:p>
            <a:pPr indent="301823"/>
            <a:r>
              <a:rPr lang="ru-RU" sz="1100" dirty="0">
                <a:solidFill>
                  <a:schemeClr val="tx1"/>
                </a:solidFill>
                <a:latin typeface="Arial" pitchFamily="34" charset="0"/>
                <a:cs typeface="Arial" pitchFamily="34" charset="0"/>
              </a:rPr>
              <a:t>12 сентября 2016 года</a:t>
            </a:r>
            <a:r>
              <a:rPr lang="ru-RU" sz="1100" b="0" dirty="0">
                <a:solidFill>
                  <a:schemeClr val="tx1"/>
                </a:solidFill>
                <a:latin typeface="Arial" pitchFamily="34" charset="0"/>
                <a:cs typeface="Arial" pitchFamily="34" charset="0"/>
              </a:rPr>
              <a:t> на центральной площади у часовни Каменска-Уральского состоялся праздник, посвященный 750-летию памяти Александра Невского – святого покровителя города.</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В данном мероприятии так же принял участие Каменск-Уральский агропромышленный техникум. Студенты выступили со сценкой «Летопись времен», в которой было сравнение времен и воспоминаний. Патриотический дух помог передать эмоции, переживания.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Были продемонстрированы презентации о </a:t>
            </a:r>
            <a:r>
              <a:rPr lang="ru-RU" sz="1100" b="0" dirty="0" smtClean="0">
                <a:solidFill>
                  <a:schemeClr val="tx1"/>
                </a:solidFill>
                <a:latin typeface="Arial" pitchFamily="34" charset="0"/>
                <a:cs typeface="Arial" pitchFamily="34" charset="0"/>
              </a:rPr>
              <a:t>деятельности </a:t>
            </a:r>
            <a:r>
              <a:rPr lang="ru-RU" sz="1100" b="0" dirty="0">
                <a:solidFill>
                  <a:schemeClr val="tx1"/>
                </a:solidFill>
                <a:latin typeface="Arial" pitchFamily="34" charset="0"/>
                <a:cs typeface="Arial" pitchFamily="34" charset="0"/>
              </a:rPr>
              <a:t>военно - </a:t>
            </a:r>
            <a:r>
              <a:rPr lang="ru-RU" sz="1100" b="0" dirty="0" smtClean="0">
                <a:solidFill>
                  <a:schemeClr val="tx1"/>
                </a:solidFill>
                <a:latin typeface="Arial" pitchFamily="34" charset="0"/>
                <a:cs typeface="Arial" pitchFamily="34" charset="0"/>
              </a:rPr>
              <a:t>патриотического клуба </a:t>
            </a:r>
            <a:r>
              <a:rPr lang="ru-RU" sz="1100" b="0" dirty="0">
                <a:solidFill>
                  <a:schemeClr val="tx1"/>
                </a:solidFill>
                <a:latin typeface="Arial" pitchFamily="34" charset="0"/>
                <a:cs typeface="Arial" pitchFamily="34" charset="0"/>
              </a:rPr>
              <a:t>ОДОН</a:t>
            </a:r>
            <a:r>
              <a:rPr lang="ru-RU" sz="1100" b="0" dirty="0" smtClean="0">
                <a:solidFill>
                  <a:schemeClr val="tx1"/>
                </a:solidFill>
                <a:latin typeface="Arial" pitchFamily="34" charset="0"/>
                <a:cs typeface="Arial" pitchFamily="34" charset="0"/>
              </a:rPr>
              <a:t>, и волонтерского движения «Робин </a:t>
            </a:r>
            <a:r>
              <a:rPr lang="ru-RU" sz="1100" b="0" dirty="0">
                <a:solidFill>
                  <a:schemeClr val="tx1"/>
                </a:solidFill>
                <a:latin typeface="Arial" pitchFamily="34" charset="0"/>
                <a:cs typeface="Arial" pitchFamily="34" charset="0"/>
              </a:rPr>
              <a:t>Гуд</a:t>
            </a:r>
            <a:r>
              <a:rPr lang="ru-RU" sz="1100" b="0" dirty="0" smtClean="0">
                <a:solidFill>
                  <a:schemeClr val="tx1"/>
                </a:solidFill>
                <a:latin typeface="Arial" pitchFamily="34" charset="0"/>
                <a:cs typeface="Arial" pitchFamily="34" charset="0"/>
              </a:rPr>
              <a:t>».</a:t>
            </a:r>
            <a:endParaRPr lang="ru-RU" sz="1100" b="0" dirty="0">
              <a:solidFill>
                <a:schemeClr val="tx1"/>
              </a:solidFill>
              <a:latin typeface="Arial" pitchFamily="34" charset="0"/>
              <a:cs typeface="Arial" pitchFamily="34" charset="0"/>
            </a:endParaRPr>
          </a:p>
        </p:txBody>
      </p:sp>
      <p:pic>
        <p:nvPicPr>
          <p:cNvPr id="8194" name="Picture 2" descr="https://pp.vk.me/c636728/v636728644/295e1/S-ivzK9uoaQ.jpg"/>
          <p:cNvPicPr>
            <a:picLocks noChangeAspect="1" noChangeArrowheads="1"/>
          </p:cNvPicPr>
          <p:nvPr/>
        </p:nvPicPr>
        <p:blipFill>
          <a:blip r:embed="rId3" cstate="print"/>
          <a:srcRect/>
          <a:stretch>
            <a:fillRect/>
          </a:stretch>
        </p:blipFill>
        <p:spPr bwMode="auto">
          <a:xfrm>
            <a:off x="2742268" y="409914"/>
            <a:ext cx="2132281" cy="1403333"/>
          </a:xfrm>
          <a:prstGeom prst="rect">
            <a:avLst/>
          </a:prstGeom>
          <a:ln>
            <a:noFill/>
          </a:ln>
          <a:effectLst>
            <a:outerShdw blurRad="190500" algn="tl" rotWithShape="0">
              <a:srgbClr val="000000">
                <a:alpha val="70000"/>
              </a:srgbClr>
            </a:outerShdw>
          </a:effectLst>
        </p:spPr>
      </p:pic>
      <p:pic>
        <p:nvPicPr>
          <p:cNvPr id="8196" name="Picture 4" descr="https://pp.vk.me/c636728/v636728644/29702/l7qvFr4Sqmk.jpg"/>
          <p:cNvPicPr>
            <a:picLocks noChangeAspect="1" noChangeArrowheads="1"/>
          </p:cNvPicPr>
          <p:nvPr/>
        </p:nvPicPr>
        <p:blipFill>
          <a:blip r:embed="rId4" cstate="print"/>
          <a:srcRect/>
          <a:stretch>
            <a:fillRect/>
          </a:stretch>
        </p:blipFill>
        <p:spPr bwMode="auto">
          <a:xfrm>
            <a:off x="5005236" y="409914"/>
            <a:ext cx="2132281" cy="1403333"/>
          </a:xfrm>
          <a:prstGeom prst="rect">
            <a:avLst/>
          </a:prstGeom>
          <a:ln>
            <a:noFill/>
          </a:ln>
          <a:effectLst>
            <a:outerShdw blurRad="190500" algn="tl" rotWithShape="0">
              <a:srgbClr val="000000">
                <a:alpha val="70000"/>
              </a:srgbClr>
            </a:outerShdw>
          </a:effectLst>
        </p:spPr>
      </p:pic>
      <p:pic>
        <p:nvPicPr>
          <p:cNvPr id="8198" name="Picture 6" descr="https://pp.vk.me/c636728/v636728644/294ff/T6ia8e8xAzA.jpg"/>
          <p:cNvPicPr>
            <a:picLocks noChangeAspect="1" noChangeArrowheads="1"/>
          </p:cNvPicPr>
          <p:nvPr/>
        </p:nvPicPr>
        <p:blipFill>
          <a:blip r:embed="rId5" cstate="print"/>
          <a:srcRect/>
          <a:stretch>
            <a:fillRect/>
          </a:stretch>
        </p:blipFill>
        <p:spPr bwMode="auto">
          <a:xfrm>
            <a:off x="479300" y="409913"/>
            <a:ext cx="2132281" cy="1403333"/>
          </a:xfrm>
          <a:prstGeom prst="rect">
            <a:avLst/>
          </a:prstGeom>
          <a:ln>
            <a:noFill/>
          </a:ln>
          <a:effectLst>
            <a:outerShdw blurRad="190500" algn="tl" rotWithShape="0">
              <a:srgbClr val="000000">
                <a:alpha val="70000"/>
              </a:srgbClr>
            </a:outerShdw>
          </a:effectLst>
        </p:spPr>
      </p:pic>
      <p:pic>
        <p:nvPicPr>
          <p:cNvPr id="8200" name="Picture 8" descr="https://pp.vk.me/c636728/v636728644/2917f/4NnEJRvs0Vs.jpg"/>
          <p:cNvPicPr>
            <a:picLocks noChangeAspect="1" noChangeArrowheads="1"/>
          </p:cNvPicPr>
          <p:nvPr/>
        </p:nvPicPr>
        <p:blipFill>
          <a:blip r:embed="rId6" cstate="print"/>
          <a:srcRect/>
          <a:stretch>
            <a:fillRect/>
          </a:stretch>
        </p:blipFill>
        <p:spPr bwMode="auto">
          <a:xfrm>
            <a:off x="4037918" y="1891888"/>
            <a:ext cx="2132281" cy="1403333"/>
          </a:xfrm>
          <a:prstGeom prst="rect">
            <a:avLst/>
          </a:prstGeom>
          <a:ln>
            <a:noFill/>
          </a:ln>
          <a:effectLst>
            <a:outerShdw blurRad="190500" algn="tl" rotWithShape="0">
              <a:srgbClr val="000000">
                <a:alpha val="70000"/>
              </a:srgbClr>
            </a:outerShdw>
          </a:effectLst>
        </p:spPr>
      </p:pic>
      <p:pic>
        <p:nvPicPr>
          <p:cNvPr id="8202" name="Picture 10" descr="https://pp.vk.me/c636728/v636728644/29441/sJkZtxT605g.jpg"/>
          <p:cNvPicPr>
            <a:picLocks noChangeAspect="1" noChangeArrowheads="1"/>
          </p:cNvPicPr>
          <p:nvPr/>
        </p:nvPicPr>
        <p:blipFill>
          <a:blip r:embed="rId7" cstate="print"/>
          <a:srcRect/>
          <a:stretch>
            <a:fillRect/>
          </a:stretch>
        </p:blipFill>
        <p:spPr bwMode="auto">
          <a:xfrm>
            <a:off x="1399036" y="1891889"/>
            <a:ext cx="2132281" cy="1403333"/>
          </a:xfrm>
          <a:prstGeom prst="rect">
            <a:avLst/>
          </a:prstGeom>
          <a:ln>
            <a:noFill/>
          </a:ln>
          <a:effectLst>
            <a:outerShdw blurRad="190500" algn="tl" rotWithShape="0">
              <a:srgbClr val="000000">
                <a:alpha val="70000"/>
              </a:srgbClr>
            </a:outerShdw>
          </a:effectLst>
        </p:spPr>
      </p:pic>
      <p:pic>
        <p:nvPicPr>
          <p:cNvPr id="10"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1568582" y="4650653"/>
            <a:ext cx="595441" cy="3982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48438" y="4713080"/>
            <a:ext cx="1067318"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29/2016 (119)</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5091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2386" y="453139"/>
            <a:ext cx="1674493" cy="12630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11384" r="16409"/>
          <a:stretch/>
        </p:blipFill>
        <p:spPr>
          <a:xfrm>
            <a:off x="5460129" y="453139"/>
            <a:ext cx="1682516" cy="1263000"/>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4088"/>
          <a:stretch/>
        </p:blipFill>
        <p:spPr>
          <a:xfrm>
            <a:off x="5739698" y="2300623"/>
            <a:ext cx="1402947" cy="2188358"/>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t="21232" r="21701" b="33362"/>
          <a:stretch/>
        </p:blipFill>
        <p:spPr>
          <a:xfrm>
            <a:off x="659371" y="430306"/>
            <a:ext cx="2939765" cy="128583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383304" y="3224511"/>
            <a:ext cx="5254167" cy="340583"/>
          </a:xfrm>
          <a:prstGeom prst="rect">
            <a:avLst/>
          </a:prstGeom>
        </p:spPr>
        <p:txBody>
          <a:bodyPr wrap="square" lIns="61868" tIns="30934" rIns="61868" bIns="30934">
            <a:spAutoFit/>
          </a:bodyPr>
          <a:lstStyle/>
          <a:p>
            <a:r>
              <a:rPr lang="ru-RU" sz="900" dirty="0">
                <a:effectLst>
                  <a:outerShdw blurRad="38100" dist="38100" dir="2700000" algn="tl">
                    <a:srgbClr val="000000">
                      <a:alpha val="43137"/>
                    </a:srgbClr>
                  </a:outerShdw>
                </a:effectLst>
                <a:latin typeface="Arial" pitchFamily="34" charset="0"/>
                <a:cs typeface="Arial" pitchFamily="34" charset="0"/>
              </a:rPr>
              <a:t>	</a:t>
            </a:r>
            <a:br>
              <a:rPr lang="ru-RU" sz="900" dirty="0">
                <a:effectLst>
                  <a:outerShdw blurRad="38100" dist="38100" dir="2700000" algn="tl">
                    <a:srgbClr val="000000">
                      <a:alpha val="43137"/>
                    </a:srgbClr>
                  </a:outerShdw>
                </a:effectLst>
                <a:latin typeface="Arial" pitchFamily="34" charset="0"/>
                <a:cs typeface="Arial" pitchFamily="34" charset="0"/>
              </a:rPr>
            </a:br>
            <a:endParaRPr lang="ru-RU" sz="900" dirty="0">
              <a:effectLst>
                <a:outerShdw blurRad="38100" dist="38100" dir="2700000" algn="tl">
                  <a:srgbClr val="000000">
                    <a:alpha val="43137"/>
                  </a:srgbClr>
                </a:outerShdw>
              </a:effectLst>
            </a:endParaRPr>
          </a:p>
        </p:txBody>
      </p:sp>
      <p:pic>
        <p:nvPicPr>
          <p:cNvPr id="14"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491540" y="4650519"/>
            <a:ext cx="595441" cy="39824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6139347" y="4722277"/>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30/2016 (120)</a:t>
            </a:r>
            <a:endParaRPr lang="ru-RU" dirty="0">
              <a:effectLst>
                <a:outerShdw blurRad="38100" dist="38100" dir="2700000" algn="tl">
                  <a:srgbClr val="000000">
                    <a:alpha val="43137"/>
                  </a:srgbClr>
                </a:outerShdw>
              </a:effectLst>
            </a:endParaRPr>
          </a:p>
        </p:txBody>
      </p:sp>
      <p:sp>
        <p:nvSpPr>
          <p:cNvPr id="10" name="Прямоугольник 9"/>
          <p:cNvSpPr/>
          <p:nvPr/>
        </p:nvSpPr>
        <p:spPr>
          <a:xfrm>
            <a:off x="398699" y="1716139"/>
            <a:ext cx="5223375" cy="3139321"/>
          </a:xfrm>
          <a:prstGeom prst="rect">
            <a:avLst/>
          </a:prstGeom>
        </p:spPr>
        <p:txBody>
          <a:bodyPr wrap="square">
            <a:spAutoFit/>
          </a:bodyPr>
          <a:lstStyle/>
          <a:p>
            <a:pPr indent="452438"/>
            <a:r>
              <a:rPr lang="ru-RU" sz="1100" b="1" dirty="0">
                <a:effectLst>
                  <a:outerShdw blurRad="38100" dist="38100" dir="2700000" algn="tl">
                    <a:srgbClr val="000000">
                      <a:alpha val="43137"/>
                    </a:srgbClr>
                  </a:outerShdw>
                </a:effectLst>
                <a:latin typeface="Arial" pitchFamily="34" charset="0"/>
                <a:cs typeface="Arial" pitchFamily="34" charset="0"/>
              </a:rPr>
              <a:t>С 25 сентября по 17 октября 2016 года </a:t>
            </a:r>
            <a:r>
              <a:rPr lang="ru-RU" sz="1100" dirty="0">
                <a:effectLst>
                  <a:outerShdw blurRad="38100" dist="38100" dir="2700000" algn="tl">
                    <a:srgbClr val="000000">
                      <a:alpha val="43137"/>
                    </a:srgbClr>
                  </a:outerShdw>
                </a:effectLst>
                <a:latin typeface="Arial" pitchFamily="34" charset="0"/>
                <a:cs typeface="Arial" pitchFamily="34" charset="0"/>
              </a:rPr>
              <a:t>студенческий отряд Каменск –Уральского агропромышленного техникума был отправлен в с. </a:t>
            </a:r>
            <a:r>
              <a:rPr lang="ru-RU" sz="1100" dirty="0" err="1">
                <a:effectLst>
                  <a:outerShdw blurRad="38100" dist="38100" dir="2700000" algn="tl">
                    <a:srgbClr val="000000">
                      <a:alpha val="43137"/>
                    </a:srgbClr>
                  </a:outerShdw>
                </a:effectLst>
                <a:latin typeface="Arial" pitchFamily="34" charset="0"/>
                <a:cs typeface="Arial" pitchFamily="34" charset="0"/>
              </a:rPr>
              <a:t>Кочневское</a:t>
            </a:r>
            <a:r>
              <a:rPr lang="ru-RU" sz="1100" dirty="0">
                <a:effectLst>
                  <a:outerShdw blurRad="38100" dist="38100" dir="2700000" algn="tl">
                    <a:srgbClr val="000000">
                      <a:alpha val="43137"/>
                    </a:srgbClr>
                  </a:outerShdw>
                </a:effectLst>
                <a:latin typeface="Arial" pitchFamily="34" charset="0"/>
                <a:cs typeface="Arial" pitchFamily="34" charset="0"/>
              </a:rPr>
              <a:t> , Белоярского района в совхоз </a:t>
            </a:r>
            <a:r>
              <a:rPr lang="ru-RU" sz="1100" dirty="0" err="1">
                <a:effectLst>
                  <a:outerShdw blurRad="38100" dist="38100" dir="2700000" algn="tl">
                    <a:srgbClr val="000000">
                      <a:alpha val="43137"/>
                    </a:srgbClr>
                  </a:outerShdw>
                </a:effectLst>
                <a:latin typeface="Arial" pitchFamily="34" charset="0"/>
                <a:cs typeface="Arial" pitchFamily="34" charset="0"/>
              </a:rPr>
              <a:t>Белореченский</a:t>
            </a:r>
            <a:r>
              <a:rPr lang="ru-RU" sz="1100" dirty="0">
                <a:effectLst>
                  <a:outerShdw blurRad="38100" dist="38100" dir="2700000" algn="tl">
                    <a:srgbClr val="000000">
                      <a:alpha val="43137"/>
                    </a:srgbClr>
                  </a:outerShdw>
                </a:effectLst>
                <a:latin typeface="Arial" pitchFamily="34" charset="0"/>
                <a:cs typeface="Arial" pitchFamily="34" charset="0"/>
              </a:rPr>
              <a:t>, на уборку </a:t>
            </a:r>
            <a:r>
              <a:rPr lang="ru-RU" sz="1100" dirty="0" smtClean="0">
                <a:effectLst>
                  <a:outerShdw blurRad="38100" dist="38100" dir="2700000" algn="tl">
                    <a:srgbClr val="000000">
                      <a:alpha val="43137"/>
                    </a:srgbClr>
                  </a:outerShdw>
                </a:effectLst>
                <a:latin typeface="Arial" pitchFamily="34" charset="0"/>
                <a:cs typeface="Arial" pitchFamily="34" charset="0"/>
              </a:rPr>
              <a:t>капусты. Было сформировано </a:t>
            </a:r>
            <a:r>
              <a:rPr lang="ru-RU" sz="1100" dirty="0">
                <a:effectLst>
                  <a:outerShdw blurRad="38100" dist="38100" dir="2700000" algn="tl">
                    <a:srgbClr val="000000">
                      <a:alpha val="43137"/>
                    </a:srgbClr>
                  </a:outerShdw>
                </a:effectLst>
                <a:latin typeface="Arial" pitchFamily="34" charset="0"/>
                <a:cs typeface="Arial" pitchFamily="34" charset="0"/>
              </a:rPr>
              <a:t>два трудовых отряда, один из которых </a:t>
            </a:r>
            <a:r>
              <a:rPr lang="ru-RU" sz="1100" dirty="0" smtClean="0">
                <a:effectLst>
                  <a:outerShdw blurRad="38100" dist="38100" dir="2700000" algn="tl">
                    <a:srgbClr val="000000">
                      <a:alpha val="43137"/>
                    </a:srgbClr>
                  </a:outerShdw>
                </a:effectLst>
                <a:latin typeface="Arial" pitchFamily="34" charset="0"/>
                <a:cs typeface="Arial" pitchFamily="34" charset="0"/>
              </a:rPr>
              <a:t>состоял из членов </a:t>
            </a:r>
            <a:r>
              <a:rPr lang="ru-RU" sz="1100" dirty="0" smtClean="0">
                <a:solidFill>
                  <a:prstClr val="black"/>
                </a:solidFill>
                <a:effectLst>
                  <a:outerShdw blurRad="38100" dist="38100" dir="2700000" algn="tl">
                    <a:srgbClr val="000000">
                      <a:alpha val="43137"/>
                    </a:srgbClr>
                  </a:outerShdw>
                </a:effectLst>
                <a:latin typeface="Arial" pitchFamily="34" charset="0"/>
                <a:cs typeface="Arial" pitchFamily="34" charset="0"/>
              </a:rPr>
              <a:t>военно-патриотического </a:t>
            </a:r>
            <a:r>
              <a:rPr lang="ru-RU" sz="1100" dirty="0">
                <a:solidFill>
                  <a:prstClr val="black"/>
                </a:solidFill>
                <a:effectLst>
                  <a:outerShdw blurRad="38100" dist="38100" dir="2700000" algn="tl">
                    <a:srgbClr val="000000">
                      <a:alpha val="43137"/>
                    </a:srgbClr>
                  </a:outerShdw>
                </a:effectLst>
                <a:latin typeface="Arial" pitchFamily="34" charset="0"/>
                <a:cs typeface="Arial" pitchFamily="34" charset="0"/>
              </a:rPr>
              <a:t>клуба ОДОН </a:t>
            </a:r>
            <a:r>
              <a:rPr lang="ru-RU" sz="1100" dirty="0" smtClean="0">
                <a:effectLst>
                  <a:outerShdw blurRad="38100" dist="38100" dir="2700000" algn="tl">
                    <a:srgbClr val="000000">
                      <a:alpha val="43137"/>
                    </a:srgbClr>
                  </a:outerShdw>
                </a:effectLst>
                <a:latin typeface="Arial" pitchFamily="34" charset="0"/>
                <a:cs typeface="Arial" pitchFamily="34" charset="0"/>
              </a:rPr>
              <a:t>под руководством педагога </a:t>
            </a:r>
            <a:r>
              <a:rPr lang="ru-RU" sz="1100" dirty="0">
                <a:effectLst>
                  <a:outerShdw blurRad="38100" dist="38100" dir="2700000" algn="tl">
                    <a:srgbClr val="000000">
                      <a:alpha val="43137"/>
                    </a:srgbClr>
                  </a:outerShdw>
                </a:effectLst>
                <a:latin typeface="Arial" pitchFamily="34" charset="0"/>
                <a:cs typeface="Arial" pitchFamily="34" charset="0"/>
              </a:rPr>
              <a:t>дополнительного образования </a:t>
            </a:r>
            <a:r>
              <a:rPr lang="ru-RU" sz="1100" dirty="0" smtClean="0">
                <a:effectLst>
                  <a:outerShdw blurRad="38100" dist="38100" dir="2700000" algn="tl">
                    <a:srgbClr val="000000">
                      <a:alpha val="43137"/>
                    </a:srgbClr>
                  </a:outerShdw>
                </a:effectLst>
                <a:latin typeface="Arial" pitchFamily="34" charset="0"/>
                <a:cs typeface="Arial" pitchFamily="34" charset="0"/>
              </a:rPr>
              <a:t>Владимира Ершова </a:t>
            </a:r>
            <a:r>
              <a:rPr lang="ru-RU" sz="1100" dirty="0">
                <a:effectLst>
                  <a:outerShdw blurRad="38100" dist="38100" dir="2700000" algn="tl">
                    <a:srgbClr val="000000">
                      <a:alpha val="43137"/>
                    </a:srgbClr>
                  </a:outerShdw>
                </a:effectLst>
                <a:latin typeface="Arial" pitchFamily="34" charset="0"/>
                <a:cs typeface="Arial" pitchFamily="34" charset="0"/>
              </a:rPr>
              <a:t>, а второй </a:t>
            </a:r>
            <a:r>
              <a:rPr lang="ru-RU" sz="1100" dirty="0" smtClean="0">
                <a:effectLst>
                  <a:outerShdw blurRad="38100" dist="38100" dir="2700000" algn="tl">
                    <a:srgbClr val="000000">
                      <a:alpha val="43137"/>
                    </a:srgbClr>
                  </a:outerShdw>
                </a:effectLst>
                <a:latin typeface="Arial" pitchFamily="34" charset="0"/>
                <a:cs typeface="Arial" pitchFamily="34" charset="0"/>
              </a:rPr>
              <a:t>возглавил мастер </a:t>
            </a:r>
            <a:r>
              <a:rPr lang="ru-RU" sz="1100" dirty="0">
                <a:effectLst>
                  <a:outerShdw blurRad="38100" dist="38100" dir="2700000" algn="tl">
                    <a:srgbClr val="000000">
                      <a:alpha val="43137"/>
                    </a:srgbClr>
                  </a:outerShdw>
                </a:effectLst>
                <a:latin typeface="Arial" pitchFamily="34" charset="0"/>
                <a:cs typeface="Arial" pitchFamily="34" charset="0"/>
              </a:rPr>
              <a:t>производственного обучения Александр Давыдов. </a:t>
            </a:r>
            <a:br>
              <a:rPr lang="ru-RU" sz="1100" dirty="0">
                <a:effectLst>
                  <a:outerShdw blurRad="38100" dist="38100" dir="2700000" algn="tl">
                    <a:srgbClr val="000000">
                      <a:alpha val="43137"/>
                    </a:srgbClr>
                  </a:outerShdw>
                </a:effectLst>
                <a:latin typeface="Arial" pitchFamily="34" charset="0"/>
                <a:cs typeface="Arial" pitchFamily="34" charset="0"/>
              </a:rPr>
            </a:br>
            <a:r>
              <a:rPr lang="ru-RU" sz="1100" dirty="0">
                <a:effectLst>
                  <a:outerShdw blurRad="38100" dist="38100" dir="2700000" algn="tl">
                    <a:srgbClr val="000000">
                      <a:alpha val="43137"/>
                    </a:srgbClr>
                  </a:outerShdw>
                </a:effectLst>
                <a:latin typeface="Arial" pitchFamily="34" charset="0"/>
                <a:cs typeface="Arial" pitchFamily="34" charset="0"/>
              </a:rPr>
              <a:t>            Каждое  утро начиналось с зарядки, гигиены и заправки постели, завтрака. После было распределение студентов по рабочим местам. Вид деятельности был </a:t>
            </a:r>
            <a:r>
              <a:rPr lang="ru-RU" sz="1100" dirty="0" smtClean="0">
                <a:effectLst>
                  <a:outerShdw blurRad="38100" dist="38100" dir="2700000" algn="tl">
                    <a:srgbClr val="000000">
                      <a:alpha val="43137"/>
                    </a:srgbClr>
                  </a:outerShdw>
                </a:effectLst>
                <a:latin typeface="Arial" pitchFamily="34" charset="0"/>
                <a:cs typeface="Arial" pitchFamily="34" charset="0"/>
              </a:rPr>
              <a:t>разный: сборка </a:t>
            </a:r>
            <a:r>
              <a:rPr lang="ru-RU" sz="1100" dirty="0">
                <a:effectLst>
                  <a:outerShdw blurRad="38100" dist="38100" dir="2700000" algn="tl">
                    <a:srgbClr val="000000">
                      <a:alpha val="43137"/>
                    </a:srgbClr>
                  </a:outerShdw>
                </a:effectLst>
                <a:latin typeface="Arial" pitchFamily="34" charset="0"/>
                <a:cs typeface="Arial" pitchFamily="34" charset="0"/>
              </a:rPr>
              <a:t>контейнеров, кухонные рабочие, переборка и упаковка овоще на складе, резка капусты и ее уборка с полей. В конце рабочего дня ребята играли в футбол, занимались своими делами, дежурные наводили порядок .</a:t>
            </a:r>
            <a:br>
              <a:rPr lang="ru-RU" sz="1100" dirty="0">
                <a:effectLst>
                  <a:outerShdw blurRad="38100" dist="38100" dir="2700000" algn="tl">
                    <a:srgbClr val="000000">
                      <a:alpha val="43137"/>
                    </a:srgbClr>
                  </a:outerShdw>
                </a:effectLst>
                <a:latin typeface="Arial" pitchFamily="34" charset="0"/>
                <a:cs typeface="Arial" pitchFamily="34" charset="0"/>
              </a:rPr>
            </a:br>
            <a:r>
              <a:rPr lang="ru-RU" sz="1100" dirty="0">
                <a:effectLst>
                  <a:outerShdw blurRad="38100" dist="38100" dir="2700000" algn="tl">
                    <a:srgbClr val="000000">
                      <a:alpha val="43137"/>
                    </a:srgbClr>
                  </a:outerShdw>
                </a:effectLst>
                <a:latin typeface="Arial" pitchFamily="34" charset="0"/>
                <a:cs typeface="Arial" pitchFamily="34" charset="0"/>
              </a:rPr>
              <a:t>По итогу трудовых дней особо отличившимся студентам были вручены почетные грамоты и денежные премии.</a:t>
            </a:r>
            <a:br>
              <a:rPr lang="ru-RU" sz="1100" dirty="0">
                <a:effectLst>
                  <a:outerShdw blurRad="38100" dist="38100" dir="2700000" algn="tl">
                    <a:srgbClr val="000000">
                      <a:alpha val="43137"/>
                    </a:srgbClr>
                  </a:outerShdw>
                </a:effectLst>
                <a:latin typeface="Arial" pitchFamily="34" charset="0"/>
                <a:cs typeface="Arial" pitchFamily="34" charset="0"/>
              </a:rPr>
            </a:br>
            <a:r>
              <a:rPr lang="ru-RU" sz="1100" dirty="0">
                <a:effectLst>
                  <a:outerShdw blurRad="38100" dist="38100" dir="2700000" algn="tl">
                    <a:srgbClr val="000000">
                      <a:alpha val="43137"/>
                    </a:srgbClr>
                  </a:outerShdw>
                </a:effectLst>
                <a:latin typeface="Arial" pitchFamily="34" charset="0"/>
                <a:cs typeface="Arial" pitchFamily="34" charset="0"/>
              </a:rPr>
              <a:t>           За весь период работы было собрано более 2 000 тон урожая капусты, не смотря на непогоду и тягости в трудовой деятельности.</a:t>
            </a:r>
          </a:p>
          <a:p>
            <a:pPr indent="444500"/>
            <a:endParaRPr lang="ru-RU" sz="1100" dirty="0"/>
          </a:p>
        </p:txBody>
      </p:sp>
    </p:spTree>
    <p:extLst>
      <p:ext uri="{BB962C8B-B14F-4D97-AF65-F5344CB8AC3E}">
        <p14:creationId xmlns:p14="http://schemas.microsoft.com/office/powerpoint/2010/main" val="4165906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214" y="3227298"/>
            <a:ext cx="4651669" cy="1430764"/>
          </a:xfrm>
        </p:spPr>
        <p:txBody>
          <a:bodyPr>
            <a:noAutofit/>
          </a:bodyPr>
          <a:lstStyle/>
          <a:p>
            <a:pPr indent="283555"/>
            <a:r>
              <a:rPr lang="ru-RU" sz="1050" dirty="0">
                <a:solidFill>
                  <a:schemeClr val="tx1"/>
                </a:solidFill>
                <a:latin typeface="+mn-lt"/>
                <a:cs typeface="Times New Roman" panose="02020603050405020304" pitchFamily="18" charset="0"/>
              </a:rPr>
              <a:t> С 28-30 </a:t>
            </a:r>
            <a:r>
              <a:rPr lang="ru-RU" sz="1050" dirty="0" smtClean="0">
                <a:solidFill>
                  <a:schemeClr val="tx1"/>
                </a:solidFill>
                <a:latin typeface="+mn-lt"/>
                <a:cs typeface="Times New Roman" panose="02020603050405020304" pitchFamily="18" charset="0"/>
              </a:rPr>
              <a:t>октября</a:t>
            </a:r>
            <a:r>
              <a:rPr lang="en-US" sz="1050" dirty="0" smtClean="0">
                <a:solidFill>
                  <a:schemeClr val="tx1"/>
                </a:solidFill>
                <a:latin typeface="+mn-lt"/>
                <a:cs typeface="Times New Roman" panose="02020603050405020304" pitchFamily="18" charset="0"/>
              </a:rPr>
              <a:t> 2016</a:t>
            </a:r>
            <a:r>
              <a:rPr lang="ru-RU" sz="1050" dirty="0" smtClean="0">
                <a:solidFill>
                  <a:schemeClr val="tx1"/>
                </a:solidFill>
                <a:latin typeface="+mn-lt"/>
                <a:cs typeface="Times New Roman" panose="02020603050405020304" pitchFamily="18" charset="0"/>
              </a:rPr>
              <a:t> </a:t>
            </a:r>
            <a:r>
              <a:rPr lang="ru-RU" sz="1050" b="0" dirty="0">
                <a:solidFill>
                  <a:schemeClr val="tx1"/>
                </a:solidFill>
                <a:latin typeface="+mn-lt"/>
                <a:cs typeface="Times New Roman" panose="02020603050405020304" pitchFamily="18" charset="0"/>
              </a:rPr>
              <a:t>в спортивном комплексе  «Факел» им. П.Г. Казакова прошел IV Открытый традиционный турнир по боксу, посвящённый памяти Генерала Армии и Героя России В.П</a:t>
            </a:r>
            <a:r>
              <a:rPr lang="ru-RU" sz="1050" b="0" dirty="0" smtClean="0">
                <a:solidFill>
                  <a:schemeClr val="tx1"/>
                </a:solidFill>
                <a:latin typeface="+mn-lt"/>
                <a:cs typeface="Times New Roman" panose="02020603050405020304" pitchFamily="18" charset="0"/>
              </a:rPr>
              <a:t>. Дубынина</a:t>
            </a:r>
            <a:r>
              <a:rPr lang="ru-RU" sz="1050" b="0" dirty="0">
                <a:solidFill>
                  <a:schemeClr val="tx1"/>
                </a:solidFill>
                <a:latin typeface="+mn-lt"/>
                <a:cs typeface="Times New Roman" panose="02020603050405020304" pitchFamily="18" charset="0"/>
              </a:rPr>
              <a:t>.</a:t>
            </a:r>
            <a:br>
              <a:rPr lang="ru-RU" sz="1050" b="0" dirty="0">
                <a:solidFill>
                  <a:schemeClr val="tx1"/>
                </a:solidFill>
                <a:latin typeface="+mn-lt"/>
                <a:cs typeface="Times New Roman" panose="02020603050405020304" pitchFamily="18" charset="0"/>
              </a:rPr>
            </a:br>
            <a:r>
              <a:rPr lang="ru-RU" sz="1050" b="0" dirty="0">
                <a:solidFill>
                  <a:schemeClr val="tx1"/>
                </a:solidFill>
                <a:latin typeface="+mn-lt"/>
                <a:cs typeface="Times New Roman" panose="02020603050405020304" pitchFamily="18" charset="0"/>
              </a:rPr>
              <a:t>          На соревнованиях принимали участие около 400 боксеров из Каменска-Уральского, Екатеринбурга, Новоуральска, Краснотурьинска, Чусовского, Перми, Тюмени, Нижнего Новгорода, ХМАО, Шадринска и других городов. </a:t>
            </a:r>
            <a:br>
              <a:rPr lang="ru-RU" sz="1050" b="0" dirty="0">
                <a:solidFill>
                  <a:schemeClr val="tx1"/>
                </a:solidFill>
                <a:latin typeface="+mn-lt"/>
                <a:cs typeface="Times New Roman" panose="02020603050405020304" pitchFamily="18" charset="0"/>
              </a:rPr>
            </a:br>
            <a:endParaRPr lang="ru-RU" sz="1050" b="0" dirty="0">
              <a:latin typeface="+mn-lt"/>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717" b="9266"/>
          <a:stretch/>
        </p:blipFill>
        <p:spPr>
          <a:xfrm>
            <a:off x="435917" y="2011813"/>
            <a:ext cx="2183213" cy="1326612"/>
          </a:xfr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7407" b="778"/>
          <a:stretch/>
        </p:blipFill>
        <p:spPr>
          <a:xfrm>
            <a:off x="2705191" y="1979407"/>
            <a:ext cx="2226199" cy="1359018"/>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2223" b="2"/>
          <a:stretch/>
        </p:blipFill>
        <p:spPr>
          <a:xfrm>
            <a:off x="2726684" y="419548"/>
            <a:ext cx="2226199" cy="1513089"/>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11410" b="3299"/>
          <a:stretch/>
        </p:blipFill>
        <p:spPr>
          <a:xfrm>
            <a:off x="5038945" y="3338425"/>
            <a:ext cx="2074759" cy="1176576"/>
          </a:xfrm>
          <a:prstGeom prst="rect">
            <a:avLst/>
          </a:prstGeom>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t="5657"/>
          <a:stretch/>
        </p:blipFill>
        <p:spPr>
          <a:xfrm>
            <a:off x="441653" y="427326"/>
            <a:ext cx="2198970" cy="1529066"/>
          </a:xfrm>
          <a:prstGeom prst="rect">
            <a:avLst/>
          </a:prstGeom>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r="9499"/>
          <a:stretch/>
        </p:blipFill>
        <p:spPr>
          <a:xfrm rot="5400000">
            <a:off x="4664318" y="777912"/>
            <a:ext cx="2824013" cy="2074758"/>
          </a:xfrm>
          <a:prstGeom prst="rect">
            <a:avLst/>
          </a:prstGeom>
        </p:spPr>
      </p:pic>
      <p:sp>
        <p:nvSpPr>
          <p:cNvPr id="13" name="TextBox 12"/>
          <p:cNvSpPr txBox="1"/>
          <p:nvPr/>
        </p:nvSpPr>
        <p:spPr>
          <a:xfrm>
            <a:off x="545371" y="4658062"/>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31/2016 (121)</a:t>
            </a:r>
            <a:endParaRPr lang="ru-RU" dirty="0">
              <a:effectLst>
                <a:outerShdw blurRad="38100" dist="38100" dir="2700000" algn="tl">
                  <a:srgbClr val="000000">
                    <a:alpha val="43137"/>
                  </a:srgbClr>
                </a:outerShdw>
              </a:effectLst>
            </a:endParaRPr>
          </a:p>
        </p:txBody>
      </p:sp>
      <p:pic>
        <p:nvPicPr>
          <p:cNvPr id="14"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1624103" y="4633086"/>
            <a:ext cx="595441" cy="39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7437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036" y="1819007"/>
            <a:ext cx="6859980" cy="3013776"/>
          </a:xfrm>
        </p:spPr>
        <p:txBody>
          <a:bodyPr anchor="t" anchorCtr="0">
            <a:normAutofit/>
          </a:bodyPr>
          <a:lstStyle/>
          <a:p>
            <a:pPr indent="309342"/>
            <a:r>
              <a:rPr lang="ru-RU" sz="1100" dirty="0">
                <a:solidFill>
                  <a:schemeClr val="tx1"/>
                </a:solidFill>
                <a:latin typeface="Arial" pitchFamily="34" charset="0"/>
                <a:cs typeface="Arial" pitchFamily="34" charset="0"/>
              </a:rPr>
              <a:t>3 ноября 2016 года </a:t>
            </a:r>
            <a:r>
              <a:rPr lang="ru-RU" sz="1100" b="0" dirty="0">
                <a:solidFill>
                  <a:schemeClr val="tx1"/>
                </a:solidFill>
                <a:latin typeface="Arial" pitchFamily="34" charset="0"/>
                <a:cs typeface="Arial" pitchFamily="34" charset="0"/>
              </a:rPr>
              <a:t>на базе ГАПОУ СО «Каменск-Уральский агропромышленного техникума» прошла I областная военно-спортивная игра «Патриот» команд профессиональных образовательных организаций г. Каменск-Уральского и Свердловской области, приуроченная празднованию Дня воинской славы России - Дня народного единства, которая организована совместными усилиями членов организации, педагогов и студентов Каменск-Уральского агропромышленного техникума, представителей </a:t>
            </a:r>
            <a:r>
              <a:rPr lang="ru-RU" sz="1100" b="0" dirty="0" err="1">
                <a:solidFill>
                  <a:schemeClr val="tx1"/>
                </a:solidFill>
                <a:latin typeface="Arial" pitchFamily="34" charset="0"/>
                <a:cs typeface="Arial" pitchFamily="34" charset="0"/>
              </a:rPr>
              <a:t>страйкбольного</a:t>
            </a:r>
            <a:r>
              <a:rPr lang="ru-RU" sz="1100" b="0" dirty="0">
                <a:solidFill>
                  <a:schemeClr val="tx1"/>
                </a:solidFill>
                <a:latin typeface="Arial" pitchFamily="34" charset="0"/>
                <a:cs typeface="Arial" pitchFamily="34" charset="0"/>
              </a:rPr>
              <a:t> клуба «АГАТ» и местного отделения «</a:t>
            </a:r>
            <a:r>
              <a:rPr lang="ru-RU" sz="1100" b="0" dirty="0" err="1">
                <a:solidFill>
                  <a:schemeClr val="tx1"/>
                </a:solidFill>
                <a:latin typeface="Arial" pitchFamily="34" charset="0"/>
                <a:cs typeface="Arial" pitchFamily="34" charset="0"/>
              </a:rPr>
              <a:t>Юнармия</a:t>
            </a:r>
            <a:r>
              <a:rPr lang="ru-RU" sz="1100" b="0" dirty="0">
                <a:solidFill>
                  <a:schemeClr val="tx1"/>
                </a:solidFill>
                <a:latin typeface="Arial" pitchFamily="34" charset="0"/>
                <a:cs typeface="Arial" pitchFamily="34" charset="0"/>
              </a:rPr>
              <a:t>», администрации г.      Каменск-Уральский (Муниципальное казенное учреждение «Центр молодежной политики»), и молодежного объединения «Q-квартал». В соревнованиях приняли участие 7 военно-патриотических клубов из Каменск-Уральского, Екатеринбурга, Серова, Новой Ляли и др.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После приветственного завтрака и общего построения команды разошлись на семь этапов силовой, огневой, строевой, профессиональной и интеллектуальной направленности, которые требовали от команд проявления выносливости, скорости и качественного выполнения задания</a:t>
            </a:r>
            <a:r>
              <a:rPr lang="ru-RU" sz="1100" b="0" dirty="0" smtClean="0">
                <a:solidFill>
                  <a:schemeClr val="tx1"/>
                </a:solidFill>
                <a:latin typeface="Arial" pitchFamily="34" charset="0"/>
                <a:cs typeface="Arial" pitchFamily="34" charset="0"/>
              </a:rPr>
              <a:t>. </a:t>
            </a:r>
            <a:r>
              <a:rPr lang="ru-RU" sz="1100" b="0" dirty="0">
                <a:solidFill>
                  <a:schemeClr val="tx1"/>
                </a:solidFill>
                <a:latin typeface="Arial" pitchFamily="34" charset="0"/>
                <a:cs typeface="Arial" pitchFamily="34" charset="0"/>
              </a:rPr>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Подведение итогов турнира порадовало наших участников! Призерам и команде победителю были вручены дипломы и кубки, остальные команды были отмечены сертификатами за участие.  Лидерами I областной военно-спортивной игры «Патриот» стала команда «Пламя» Каменск-Уральского агропромышленного техникума.</a:t>
            </a: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7620"/>
          <a:stretch/>
        </p:blipFill>
        <p:spPr>
          <a:xfrm>
            <a:off x="431934" y="380992"/>
            <a:ext cx="1736632" cy="1263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66705" y="677593"/>
            <a:ext cx="1263000" cy="669798"/>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962229" y="677594"/>
            <a:ext cx="1263000" cy="669797"/>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826767" y="677593"/>
            <a:ext cx="1263000" cy="669798"/>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l="6548" r="8786"/>
          <a:stretch/>
        </p:blipFill>
        <p:spPr>
          <a:xfrm>
            <a:off x="5883430" y="380992"/>
            <a:ext cx="1275964" cy="1263000"/>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val="0"/>
              </a:ext>
            </a:extLst>
          </a:blip>
          <a:srcRect l="6912" r="9869"/>
          <a:stretch/>
        </p:blipFill>
        <p:spPr>
          <a:xfrm>
            <a:off x="3018891" y="380992"/>
            <a:ext cx="1254151" cy="1263000"/>
          </a:xfrm>
          <a:prstGeom prst="rect">
            <a:avLst/>
          </a:prstGeom>
          <a:ln>
            <a:noFill/>
          </a:ln>
          <a:effectLst>
            <a:outerShdw blurRad="190500" algn="tl" rotWithShape="0">
              <a:srgbClr val="000000">
                <a:alpha val="70000"/>
              </a:srgbClr>
            </a:outerShdw>
          </a:effectLst>
        </p:spPr>
      </p:pic>
      <p:pic>
        <p:nvPicPr>
          <p:cNvPr id="15" name="Picture 2" descr="H:\ВВ МВД РФ\1. КУОО ВВ МВД РФ\Наклейки и др\Обложка_КУАТ_ОДОН.jpg"/>
          <p:cNvPicPr>
            <a:picLocks noChangeAspect="1" noChangeArrowheads="1"/>
          </p:cNvPicPr>
          <p:nvPr/>
        </p:nvPicPr>
        <p:blipFill>
          <a:blip r:embed="rId9" cstate="print"/>
          <a:srcRect/>
          <a:stretch>
            <a:fillRect/>
          </a:stretch>
        </p:blipFill>
        <p:spPr bwMode="auto">
          <a:xfrm>
            <a:off x="5478477" y="4637456"/>
            <a:ext cx="595441" cy="398245"/>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6126284"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32/2016 (122)</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3751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95" y="2501691"/>
            <a:ext cx="6877076" cy="2135107"/>
          </a:xfrm>
        </p:spPr>
        <p:txBody>
          <a:bodyPr anchor="t" anchorCtr="0">
            <a:noAutofit/>
          </a:bodyPr>
          <a:lstStyle/>
          <a:p>
            <a:pPr indent="309342"/>
            <a:r>
              <a:rPr lang="ru-RU" sz="950" b="0" dirty="0" smtClean="0">
                <a:solidFill>
                  <a:schemeClr val="tx1"/>
                </a:solidFill>
                <a:latin typeface="Arial" pitchFamily="34" charset="0"/>
                <a:cs typeface="Arial" pitchFamily="34" charset="0"/>
              </a:rPr>
              <a:t>Церемония </a:t>
            </a:r>
            <a:r>
              <a:rPr lang="ru-RU" sz="950" b="0" dirty="0">
                <a:solidFill>
                  <a:schemeClr val="tx1"/>
                </a:solidFill>
                <a:latin typeface="Arial" pitchFamily="34" charset="0"/>
                <a:cs typeface="Arial" pitchFamily="34" charset="0"/>
              </a:rPr>
              <a:t>открытия мемориальной доски на стене школы началась с минуты </a:t>
            </a:r>
            <a:r>
              <a:rPr lang="ru-RU" sz="950" b="0" dirty="0" smtClean="0">
                <a:solidFill>
                  <a:schemeClr val="tx1"/>
                </a:solidFill>
                <a:latin typeface="Arial" pitchFamily="34" charset="0"/>
                <a:cs typeface="Arial" pitchFamily="34" charset="0"/>
              </a:rPr>
              <a:t>молчания, объявленная  Елфимовым В.А.</a:t>
            </a:r>
            <a:r>
              <a:rPr lang="ru-RU" sz="950" b="0" dirty="0">
                <a:solidFill>
                  <a:schemeClr val="tx1"/>
                </a:solidFill>
                <a:latin typeface="Arial" pitchFamily="34" charset="0"/>
                <a:cs typeface="Arial" pitchFamily="34" charset="0"/>
              </a:rPr>
              <a:t> </a:t>
            </a:r>
            <a:r>
              <a:rPr lang="ru-RU" sz="950" b="0" dirty="0" smtClean="0">
                <a:solidFill>
                  <a:schemeClr val="tx1"/>
                </a:solidFill>
                <a:latin typeface="Arial" pitchFamily="34" charset="0"/>
                <a:cs typeface="Arial" pitchFamily="34" charset="0"/>
              </a:rPr>
              <a:t>Приглашенными </a:t>
            </a:r>
            <a:r>
              <a:rPr lang="ru-RU" sz="950" b="0" dirty="0">
                <a:solidFill>
                  <a:schemeClr val="tx1"/>
                </a:solidFill>
                <a:latin typeface="Arial" pitchFamily="34" charset="0"/>
                <a:cs typeface="Arial" pitchFamily="34" charset="0"/>
              </a:rPr>
              <a:t>гостями на открытии были Красильников Владимир Николаевич (председатель Общественного совета при ГУВД Свердловской области, ветеран МВД России, генерал- майор милиции в отставке, Почетный сотрудник МВД), </a:t>
            </a:r>
            <a:r>
              <a:rPr lang="ru-RU" sz="950" b="0" dirty="0" err="1">
                <a:solidFill>
                  <a:schemeClr val="tx1"/>
                </a:solidFill>
                <a:latin typeface="Arial" pitchFamily="34" charset="0"/>
                <a:cs typeface="Arial" pitchFamily="34" charset="0"/>
              </a:rPr>
              <a:t>Мурашкинцев</a:t>
            </a:r>
            <a:r>
              <a:rPr lang="ru-RU" sz="950" b="0" dirty="0">
                <a:solidFill>
                  <a:schemeClr val="tx1"/>
                </a:solidFill>
                <a:latin typeface="Arial" pitchFamily="34" charset="0"/>
                <a:cs typeface="Arial" pitchFamily="34" charset="0"/>
              </a:rPr>
              <a:t> Александр Филиппович (заместитель председателя Общественного совета при ГУВД Свердловской области, руководитель Уральского отделения «Центр социальных и благотворительных программ поддержки ветеранов и инвалидов силовых структур «Звезда»), </a:t>
            </a:r>
            <a:r>
              <a:rPr lang="ru-RU" sz="950" b="0" dirty="0" err="1">
                <a:solidFill>
                  <a:schemeClr val="tx1"/>
                </a:solidFill>
                <a:latin typeface="Arial" pitchFamily="34" charset="0"/>
                <a:cs typeface="Arial" pitchFamily="34" charset="0"/>
              </a:rPr>
              <a:t>Сажаев</a:t>
            </a:r>
            <a:r>
              <a:rPr lang="ru-RU" sz="950" b="0" dirty="0">
                <a:solidFill>
                  <a:schemeClr val="tx1"/>
                </a:solidFill>
                <a:latin typeface="Arial" pitchFamily="34" charset="0"/>
                <a:cs typeface="Arial" pitchFamily="34" charset="0"/>
              </a:rPr>
              <a:t> Александр Павлович( председатель Совета ветеран ММО МВД РФ «Каменск-Уральский»), </a:t>
            </a:r>
            <a:r>
              <a:rPr lang="ru-RU" sz="950" b="0" dirty="0" err="1">
                <a:solidFill>
                  <a:schemeClr val="tx1"/>
                </a:solidFill>
                <a:latin typeface="Arial" pitchFamily="34" charset="0"/>
                <a:cs typeface="Arial" pitchFamily="34" charset="0"/>
              </a:rPr>
              <a:t>Кожев</a:t>
            </a:r>
            <a:r>
              <a:rPr lang="ru-RU" sz="950" b="0" dirty="0">
                <a:solidFill>
                  <a:schemeClr val="tx1"/>
                </a:solidFill>
                <a:latin typeface="Arial" pitchFamily="34" charset="0"/>
                <a:cs typeface="Arial" pitchFamily="34" charset="0"/>
              </a:rPr>
              <a:t> Алексей Геннадьевич (подполковник, начальник отделения </a:t>
            </a:r>
            <a:r>
              <a:rPr lang="ru-RU" sz="950" b="0" dirty="0" err="1">
                <a:solidFill>
                  <a:schemeClr val="tx1"/>
                </a:solidFill>
                <a:latin typeface="Arial" pitchFamily="34" charset="0"/>
                <a:cs typeface="Arial" pitchFamily="34" charset="0"/>
              </a:rPr>
              <a:t>СОБРa</a:t>
            </a:r>
            <a:r>
              <a:rPr lang="ru-RU" sz="950" b="0" dirty="0">
                <a:solidFill>
                  <a:schemeClr val="tx1"/>
                </a:solidFill>
                <a:latin typeface="Arial" pitchFamily="34" charset="0"/>
                <a:cs typeface="Arial" pitchFamily="34" charset="0"/>
              </a:rPr>
              <a:t>), Некрасов Сергей Иванович (депутат городской Думы, руководитель исполкома Каменск-Уральского отделения "ОФИЦЕРЫ РОССИИ"), Панкратьев Михаил Николаевич, председатель Каменск-Уральской общественной организации ветеранов Внутренних войск МВД РФ, Ершов Владимир Александрович, заместитель председателя Каменск-Уральской общественной организации ветеранов Внутренних войск МВД РФ, руководитель военно-патриотического клуба "ОДОН" (с воспитанниками 5чел.),  </a:t>
            </a:r>
            <a:r>
              <a:rPr lang="ru-RU" sz="950" b="0" dirty="0" err="1">
                <a:solidFill>
                  <a:schemeClr val="tx1"/>
                </a:solidFill>
                <a:latin typeface="Arial" pitchFamily="34" charset="0"/>
                <a:cs typeface="Arial" pitchFamily="34" charset="0"/>
              </a:rPr>
              <a:t>Басаргин</a:t>
            </a:r>
            <a:r>
              <a:rPr lang="ru-RU" sz="950" b="0" dirty="0">
                <a:solidFill>
                  <a:schemeClr val="tx1"/>
                </a:solidFill>
                <a:latin typeface="Arial" pitchFamily="34" charset="0"/>
                <a:cs typeface="Arial" pitchFamily="34" charset="0"/>
              </a:rPr>
              <a:t> Дмитрий Александрович(вице-президент Клуба спортивных единоборств "ГОНГ"), Васильченко Кирилл Сергеевич (заместитель председателя межрегиональной профсоюзной организации по УРФО "Безопасность").</a:t>
            </a:r>
            <a:br>
              <a:rPr lang="ru-RU" sz="950" b="0" dirty="0">
                <a:solidFill>
                  <a:schemeClr val="tx1"/>
                </a:solidFill>
                <a:latin typeface="Arial" pitchFamily="34" charset="0"/>
                <a:cs typeface="Arial" pitchFamily="34" charset="0"/>
              </a:rPr>
            </a:br>
            <a:endParaRPr lang="ru-RU" sz="950" b="0" dirty="0">
              <a:solidFill>
                <a:schemeClr val="tx1"/>
              </a:solidFill>
              <a:latin typeface="Arial" pitchFamily="34" charset="0"/>
              <a:cs typeface="Arial"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8205" t="8468" r="12077" b="7028"/>
          <a:stretch/>
        </p:blipFill>
        <p:spPr>
          <a:xfrm>
            <a:off x="3757109" y="1458136"/>
            <a:ext cx="1295031" cy="1043555"/>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8830" t="8280" r="6727" b="9095"/>
          <a:stretch/>
        </p:blipFill>
        <p:spPr>
          <a:xfrm>
            <a:off x="1917351" y="1458136"/>
            <a:ext cx="1402950" cy="1043555"/>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3217" t="8280" r="4523" b="9095"/>
          <a:stretch/>
        </p:blipFill>
        <p:spPr>
          <a:xfrm>
            <a:off x="5488949" y="1458136"/>
            <a:ext cx="1532853" cy="1043555"/>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255" y="965291"/>
            <a:ext cx="2016000" cy="981596"/>
          </a:xfrm>
          <a:prstGeom prst="rect">
            <a:avLst/>
          </a:prstGeom>
        </p:spPr>
      </p:pic>
      <p:pic>
        <p:nvPicPr>
          <p:cNvPr id="12"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1378572" y="4636798"/>
            <a:ext cx="595441" cy="39824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322312"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33/2016 (123)</a:t>
            </a:r>
            <a:endParaRPr lang="ru-RU" dirty="0">
              <a:effectLst>
                <a:outerShdw blurRad="38100" dist="38100" dir="2700000" algn="tl">
                  <a:srgbClr val="000000">
                    <a:alpha val="43137"/>
                  </a:srgbClr>
                </a:outerShdw>
              </a:effectLst>
            </a:endParaRPr>
          </a:p>
        </p:txBody>
      </p:sp>
      <p:sp>
        <p:nvSpPr>
          <p:cNvPr id="3" name="Прямоугольник 2"/>
          <p:cNvSpPr/>
          <p:nvPr/>
        </p:nvSpPr>
        <p:spPr>
          <a:xfrm>
            <a:off x="1563676" y="427701"/>
            <a:ext cx="5599124" cy="938719"/>
          </a:xfrm>
          <a:prstGeom prst="rect">
            <a:avLst/>
          </a:prstGeom>
        </p:spPr>
        <p:txBody>
          <a:bodyPr wrap="square">
            <a:spAutoFit/>
          </a:bodyPr>
          <a:lstStyle/>
          <a:p>
            <a:pPr indent="442913"/>
            <a:r>
              <a:rPr lang="ru-RU" sz="1100" b="1" dirty="0">
                <a:effectLst>
                  <a:outerShdw blurRad="38100" dist="38100" dir="2700000" algn="tl">
                    <a:srgbClr val="000000">
                      <a:alpha val="43137"/>
                    </a:srgbClr>
                  </a:outerShdw>
                </a:effectLst>
                <a:latin typeface="Arial" pitchFamily="34" charset="0"/>
                <a:cs typeface="Arial" pitchFamily="34" charset="0"/>
              </a:rPr>
              <a:t>7 ноября  2016 года </a:t>
            </a:r>
            <a:r>
              <a:rPr lang="ru-RU" sz="1100" dirty="0">
                <a:effectLst>
                  <a:outerShdw blurRad="38100" dist="38100" dir="2700000" algn="tl">
                    <a:srgbClr val="000000">
                      <a:alpha val="43137"/>
                    </a:srgbClr>
                  </a:outerShdw>
                </a:effectLst>
                <a:latin typeface="Arial" pitchFamily="34" charset="0"/>
                <a:cs typeface="Arial" pitchFamily="34" charset="0"/>
              </a:rPr>
              <a:t>в Муниципальном казенном общеобразовательном учреждении  «</a:t>
            </a:r>
            <a:r>
              <a:rPr lang="ru-RU" sz="1100" dirty="0" err="1">
                <a:effectLst>
                  <a:outerShdw blurRad="38100" dist="38100" dir="2700000" algn="tl">
                    <a:srgbClr val="000000">
                      <a:alpha val="43137"/>
                    </a:srgbClr>
                  </a:outerShdw>
                </a:effectLst>
                <a:latin typeface="Arial" pitchFamily="34" charset="0"/>
                <a:cs typeface="Arial" pitchFamily="34" charset="0"/>
              </a:rPr>
              <a:t>Травянской</a:t>
            </a:r>
            <a:r>
              <a:rPr lang="ru-RU" sz="1100" dirty="0">
                <a:effectLst>
                  <a:outerShdw blurRad="38100" dist="38100" dir="2700000" algn="tl">
                    <a:srgbClr val="000000">
                      <a:alpha val="43137"/>
                    </a:srgbClr>
                  </a:outerShdw>
                </a:effectLst>
                <a:latin typeface="Arial" pitchFamily="34" charset="0"/>
                <a:cs typeface="Arial" pitchFamily="34" charset="0"/>
              </a:rPr>
              <a:t> средней общеобразовательной школе» была открыта памятная мемориальная доска им. кавалера ордена Мужества безвременно ушедшему из жизни председателю Свердловского регионального отделения «Офицеры России» полковнику МВД Елфимов Вадима Анатольевича (1971-2016).</a:t>
            </a:r>
            <a:endParaRPr lang="ru-RU" sz="1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2408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3363823" y="203209"/>
            <a:ext cx="1845868" cy="1010512"/>
          </a:xfrm>
          <a:prstGeom prst="rect">
            <a:avLst/>
          </a:prstGeom>
        </p:spPr>
        <p:txBody>
          <a:bodyPr vert="horz" lIns="61868" tIns="30934" rIns="61868" bIns="30934" anchor="b">
            <a:noAutofit/>
          </a:bodyPr>
          <a:lstStyle/>
          <a:p>
            <a:pPr algn="ctr">
              <a:lnSpc>
                <a:spcPts val="1083"/>
              </a:lnSpc>
              <a:spcBef>
                <a:spcPct val="0"/>
              </a:spcBef>
              <a:defRPr/>
            </a:pP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endParaRPr lang="ru-RU" sz="1400" b="1" dirty="0">
              <a:solidFill>
                <a:prstClr val="black"/>
              </a:solidFill>
              <a:latin typeface="Calibri"/>
            </a:endParaRPr>
          </a:p>
        </p:txBody>
      </p:sp>
      <p:sp>
        <p:nvSpPr>
          <p:cNvPr id="6" name="Заголовок 20"/>
          <p:cNvSpPr txBox="1">
            <a:spLocks/>
          </p:cNvSpPr>
          <p:nvPr/>
        </p:nvSpPr>
        <p:spPr>
          <a:xfrm>
            <a:off x="3565608" y="3346588"/>
            <a:ext cx="3603960" cy="1269397"/>
          </a:xfrm>
          <a:prstGeom prst="rect">
            <a:avLst/>
          </a:prstGeom>
        </p:spPr>
        <p:txBody>
          <a:bodyPr vert="horz" lIns="61868" tIns="30934" rIns="61868" bIns="30934" anchor="t" anchorCtr="0">
            <a:no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indent="446088" algn="just"/>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ru-RU" sz="1100" dirty="0">
                <a:solidFill>
                  <a:schemeClr val="tx1"/>
                </a:solidFill>
                <a:effectLst>
                  <a:outerShdw blurRad="38100" dist="38100" dir="2700000" algn="tl">
                    <a:srgbClr val="000000">
                      <a:alpha val="43137"/>
                    </a:srgbClr>
                  </a:outerShdw>
                </a:effectLst>
                <a:latin typeface="Arial" pitchFamily="34" charset="0"/>
                <a:cs typeface="Arial" pitchFamily="34" charset="0"/>
              </a:rPr>
              <a:t>12–13.11.2016 года </a:t>
            </a:r>
            <a:r>
              <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rPr>
              <a:t>на торжественном мероприятии, посвященном Дню сельского хозяйства Свердловской области ВПК «ОДОН» (Каменск –Уральский агропромышленный техникум) награжден почетной грамотой и ценными подарками за активное участие в уборке </a:t>
            </a:r>
            <a:r>
              <a:rPr lang="ru-RU" sz="1100"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урожая 2016 года.</a:t>
            </a:r>
            <a:endParaRPr lang="ru-RU" sz="1100"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Рисунок 2"/>
          <p:cNvPicPr>
            <a:picLocks noChangeAspect="1"/>
          </p:cNvPicPr>
          <p:nvPr/>
        </p:nvPicPr>
        <p:blipFill>
          <a:blip r:embed="rId3" cstate="print">
            <a:lum bright="10000" contrast="10000"/>
            <a:extLst>
              <a:ext uri="{28A0092B-C50C-407E-A947-70E740481C1C}">
                <a14:useLocalDpi xmlns:a14="http://schemas.microsoft.com/office/drawing/2010/main" val="0"/>
              </a:ext>
            </a:extLst>
          </a:blip>
          <a:stretch>
            <a:fillRect/>
          </a:stretch>
        </p:blipFill>
        <p:spPr>
          <a:xfrm>
            <a:off x="3635042" y="426594"/>
            <a:ext cx="3534526" cy="2665581"/>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4" cstate="print">
            <a:lum bright="10000" contrast="20000"/>
            <a:extLst>
              <a:ext uri="{28A0092B-C50C-407E-A947-70E740481C1C}">
                <a14:useLocalDpi xmlns:a14="http://schemas.microsoft.com/office/drawing/2010/main" val="0"/>
              </a:ext>
            </a:extLst>
          </a:blip>
          <a:srcRect l="4336" t="5540" b="1193"/>
          <a:stretch>
            <a:fillRect/>
          </a:stretch>
        </p:blipFill>
        <p:spPr>
          <a:xfrm>
            <a:off x="433228" y="417684"/>
            <a:ext cx="3132380" cy="4091367"/>
          </a:xfrm>
          <a:prstGeom prst="rect">
            <a:avLst/>
          </a:prstGeom>
          <a:ln>
            <a:noFill/>
          </a:ln>
          <a:effectLst>
            <a:outerShdw blurRad="190500" algn="tl" rotWithShape="0">
              <a:srgbClr val="000000">
                <a:alpha val="70000"/>
              </a:srgbClr>
            </a:outerShdw>
          </a:effectLst>
        </p:spPr>
      </p:pic>
      <p:sp>
        <p:nvSpPr>
          <p:cNvPr id="11" name="Заголовок 1"/>
          <p:cNvSpPr txBox="1">
            <a:spLocks/>
          </p:cNvSpPr>
          <p:nvPr/>
        </p:nvSpPr>
        <p:spPr>
          <a:xfrm>
            <a:off x="6519663" y="4384"/>
            <a:ext cx="833617" cy="252628"/>
          </a:xfrm>
          <a:prstGeom prst="rect">
            <a:avLst/>
          </a:prstGeom>
        </p:spPr>
        <p:txBody>
          <a:bodyPr vert="horz" lIns="61868" tIns="30934" rIns="61868" bIns="30934" anchor="b">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18683">
              <a:lnSpc>
                <a:spcPts val="1083"/>
              </a:lnSpc>
              <a:spcBef>
                <a:spcPct val="0"/>
              </a:spcBef>
              <a:defRPr/>
            </a:pPr>
            <a:r>
              <a:rPr lang="en-US" sz="800" b="1" dirty="0">
                <a:solidFill>
                  <a:schemeClr val="bg1"/>
                </a:solidFill>
                <a:latin typeface="+mj-lt"/>
              </a:rPr>
              <a:t>oficery.ru</a:t>
            </a:r>
            <a:endParaRPr lang="ru-RU" sz="1400" b="1" dirty="0">
              <a:solidFill>
                <a:schemeClr val="bg1"/>
              </a:solidFill>
              <a:latin typeface="+mj-lt"/>
              <a:ea typeface="+mj-ea"/>
              <a:cs typeface="+mj-cs"/>
            </a:endParaRPr>
          </a:p>
        </p:txBody>
      </p:sp>
      <p:pic>
        <p:nvPicPr>
          <p:cNvPr id="9" name="Picture 2" descr="H:\ВВ МВД РФ\1. КУОО ВВ МВД РФ\Наклейки и др\Обложка_КУАТ_ОДОН.jpg"/>
          <p:cNvPicPr>
            <a:picLocks noChangeAspect="1" noChangeArrowheads="1"/>
          </p:cNvPicPr>
          <p:nvPr/>
        </p:nvPicPr>
        <p:blipFill>
          <a:blip r:embed="rId5" cstate="print"/>
          <a:srcRect/>
          <a:stretch>
            <a:fillRect/>
          </a:stretch>
        </p:blipFill>
        <p:spPr bwMode="auto">
          <a:xfrm>
            <a:off x="5465414" y="4637456"/>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113221"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34/2016 (124)</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0192592"/>
      </p:ext>
    </p:extLst>
  </p:cSld>
  <p:clrMapOvr>
    <a:masterClrMapping/>
  </p:clrMapOvr>
  <p:transition advClick="0" advTm="5318"/>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4118" y="1558161"/>
            <a:ext cx="5252859" cy="3291613"/>
          </a:xfrm>
        </p:spPr>
        <p:txBody>
          <a:bodyPr anchor="t" anchorCtr="0">
            <a:noAutofit/>
          </a:bodyPr>
          <a:lstStyle/>
          <a:p>
            <a:pPr indent="309342"/>
            <a:r>
              <a:rPr lang="ru-RU" sz="1100" dirty="0">
                <a:solidFill>
                  <a:schemeClr val="tx1"/>
                </a:solidFill>
                <a:latin typeface="Arial" pitchFamily="34" charset="0"/>
                <a:cs typeface="Arial" pitchFamily="34" charset="0"/>
              </a:rPr>
              <a:t>12 -13 ноября </a:t>
            </a:r>
            <a:r>
              <a:rPr lang="ru-RU" sz="1100" dirty="0" smtClean="0">
                <a:solidFill>
                  <a:schemeClr val="tx1"/>
                </a:solidFill>
                <a:latin typeface="Arial" pitchFamily="34" charset="0"/>
                <a:cs typeface="Arial" pitchFamily="34" charset="0"/>
              </a:rPr>
              <a:t> 2016 года </a:t>
            </a:r>
            <a:r>
              <a:rPr lang="ru-RU" sz="1100" b="0" dirty="0" smtClean="0">
                <a:solidFill>
                  <a:schemeClr val="tx1"/>
                </a:solidFill>
                <a:latin typeface="Arial" pitchFamily="34" charset="0"/>
                <a:cs typeface="Arial" pitchFamily="34" charset="0"/>
              </a:rPr>
              <a:t>в </a:t>
            </a:r>
            <a:r>
              <a:rPr lang="ru-RU" sz="1100" b="0" dirty="0">
                <a:solidFill>
                  <a:schemeClr val="tx1"/>
                </a:solidFill>
                <a:latin typeface="Arial" pitchFamily="34" charset="0"/>
                <a:cs typeface="Arial" pitchFamily="34" charset="0"/>
              </a:rPr>
              <a:t>СОШ № 21и ПЧ № 27 проходили мастер-классы по горной подготовке и штурмовому альпинизму, в котором принял участие ВПК КУАТ «ОДОН».</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Мастер-класс проводил руководитель ДЮСПК ВСК «Гвардеец» гвардии младший сержант ВДВ </a:t>
            </a:r>
            <a:r>
              <a:rPr lang="ru-RU" sz="1100" b="0" dirty="0" err="1">
                <a:solidFill>
                  <a:schemeClr val="tx1"/>
                </a:solidFill>
                <a:latin typeface="Arial" pitchFamily="34" charset="0"/>
                <a:cs typeface="Arial" pitchFamily="34" charset="0"/>
              </a:rPr>
              <a:t>Лагоша</a:t>
            </a:r>
            <a:r>
              <a:rPr lang="ru-RU" sz="1100" b="0" dirty="0">
                <a:solidFill>
                  <a:schemeClr val="tx1"/>
                </a:solidFill>
                <a:latin typeface="Arial" pitchFamily="34" charset="0"/>
                <a:cs typeface="Arial" pitchFamily="34" charset="0"/>
              </a:rPr>
              <a:t> А. А. Участниками были патриотические клубы города Каменска-Уральского.</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В горную подготовку входили </a:t>
            </a:r>
            <a:r>
              <a:rPr lang="ru-RU" sz="1100" b="0" dirty="0" err="1">
                <a:solidFill>
                  <a:schemeClr val="tx1"/>
                </a:solidFill>
                <a:latin typeface="Arial" pitchFamily="34" charset="0"/>
                <a:cs typeface="Arial" pitchFamily="34" charset="0"/>
              </a:rPr>
              <a:t>скалодром</a:t>
            </a:r>
            <a:r>
              <a:rPr lang="ru-RU" sz="1100" b="0" dirty="0">
                <a:solidFill>
                  <a:schemeClr val="tx1"/>
                </a:solidFill>
                <a:latin typeface="Arial" pitchFamily="34" charset="0"/>
                <a:cs typeface="Arial" pitchFamily="34" charset="0"/>
              </a:rPr>
              <a:t>, наведение переправ, работа с одной веревкой, работа на скале, как правильно закрепить веревку и как сделать </a:t>
            </a:r>
            <a:r>
              <a:rPr lang="ru-RU" sz="1100" b="0" dirty="0" err="1">
                <a:solidFill>
                  <a:schemeClr val="tx1"/>
                </a:solidFill>
                <a:latin typeface="Arial" pitchFamily="34" charset="0"/>
                <a:cs typeface="Arial" pitchFamily="34" charset="0"/>
              </a:rPr>
              <a:t>самостраховку</a:t>
            </a:r>
            <a:r>
              <a:rPr lang="ru-RU" sz="1100" b="0" dirty="0">
                <a:solidFill>
                  <a:schemeClr val="tx1"/>
                </a:solidFill>
                <a:latin typeface="Arial" pitchFamily="34" charset="0"/>
                <a:cs typeface="Arial" pitchFamily="34" charset="0"/>
              </a:rPr>
              <a:t>. Все элементы были отработаны каждым. Также участники узнали о штурмовом альпинизме и для чего он нужен.</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На второй день проходили мастер-классы по практической спортивной стрельбе, практической тактической стрельбе, по прикладному рукопашному бою: работа без оружия, работа с оружием, работа против оружия.  </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После завершения мероприятия всем участникам были вручены почетные грамоты и дипломы за квалификационные испытания «Тропа разведчика» и прохождение мастер-класса. Команда Каменск –Уральского агропромышленного техникума ВПК «ОДОН» заняла 3 место, (руководитель –педагог доп. образования Ершов В.А.).</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7157" y="383869"/>
            <a:ext cx="1421331" cy="1188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199" y="370161"/>
            <a:ext cx="1421331" cy="118800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4802" r="2938"/>
          <a:stretch/>
        </p:blipFill>
        <p:spPr>
          <a:xfrm>
            <a:off x="3000879" y="363565"/>
            <a:ext cx="1311323" cy="118800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t="10988" b="16307"/>
          <a:stretch/>
        </p:blipFill>
        <p:spPr>
          <a:xfrm>
            <a:off x="407155" y="2630640"/>
            <a:ext cx="1511508" cy="918536"/>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l="20684"/>
          <a:stretch/>
        </p:blipFill>
        <p:spPr>
          <a:xfrm>
            <a:off x="4419203" y="363565"/>
            <a:ext cx="1127333" cy="1188000"/>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t="25262" b="4204"/>
          <a:stretch/>
        </p:blipFill>
        <p:spPr>
          <a:xfrm>
            <a:off x="407155" y="1655696"/>
            <a:ext cx="1511508" cy="891117"/>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rotWithShape="1">
          <a:blip r:embed="rId9" cstate="print">
            <a:extLst>
              <a:ext uri="{28A0092B-C50C-407E-A947-70E740481C1C}">
                <a14:useLocalDpi xmlns:a14="http://schemas.microsoft.com/office/drawing/2010/main" val="0"/>
              </a:ext>
            </a:extLst>
          </a:blip>
          <a:srcRect t="14410" b="13970"/>
          <a:stretch/>
        </p:blipFill>
        <p:spPr>
          <a:xfrm>
            <a:off x="407155" y="3633002"/>
            <a:ext cx="1511508" cy="904826"/>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10" cstate="print">
            <a:extLst>
              <a:ext uri="{28A0092B-C50C-407E-A947-70E740481C1C}">
                <a14:useLocalDpi xmlns:a14="http://schemas.microsoft.com/office/drawing/2010/main" val="0"/>
              </a:ext>
            </a:extLst>
          </a:blip>
          <a:srcRect l="17552" r="13885"/>
          <a:stretch/>
        </p:blipFill>
        <p:spPr>
          <a:xfrm>
            <a:off x="1944118" y="363565"/>
            <a:ext cx="974515" cy="1188000"/>
          </a:xfrm>
          <a:prstGeom prst="rect">
            <a:avLst/>
          </a:prstGeom>
          <a:ln>
            <a:noFill/>
          </a:ln>
          <a:effectLst>
            <a:outerShdw blurRad="190500" algn="tl" rotWithShape="0">
              <a:srgbClr val="000000">
                <a:alpha val="70000"/>
              </a:srgbClr>
            </a:outerShdw>
          </a:effectLst>
        </p:spPr>
      </p:pic>
      <p:pic>
        <p:nvPicPr>
          <p:cNvPr id="13"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1490204" y="4650653"/>
            <a:ext cx="595441" cy="398245"/>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348438"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35/2016 (125)</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020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3499" t="13954" r="13441" b="4984"/>
          <a:stretch/>
        </p:blipFill>
        <p:spPr>
          <a:xfrm>
            <a:off x="4109297" y="412375"/>
            <a:ext cx="2972510" cy="2534492"/>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22" r="6921" b="4985"/>
          <a:stretch/>
        </p:blipFill>
        <p:spPr>
          <a:xfrm>
            <a:off x="495758" y="412375"/>
            <a:ext cx="3459297" cy="2518112"/>
          </a:xfrm>
          <a:prstGeom prst="rect">
            <a:avLst/>
          </a:prstGeom>
          <a:ln>
            <a:noFill/>
          </a:ln>
          <a:effectLst>
            <a:outerShdw blurRad="190500" algn="tl" rotWithShape="0">
              <a:srgbClr val="000000">
                <a:alpha val="70000"/>
              </a:srgbClr>
            </a:outerShdw>
          </a:effectLst>
        </p:spPr>
      </p:pic>
      <p:sp>
        <p:nvSpPr>
          <p:cNvPr id="5" name="Заголовок 1"/>
          <p:cNvSpPr>
            <a:spLocks noGrp="1"/>
          </p:cNvSpPr>
          <p:nvPr>
            <p:ph type="title"/>
          </p:nvPr>
        </p:nvSpPr>
        <p:spPr>
          <a:xfrm>
            <a:off x="482695" y="3198502"/>
            <a:ext cx="6586050" cy="1216744"/>
          </a:xfrm>
        </p:spPr>
        <p:txBody>
          <a:bodyPr wrap="square" anchor="t" anchorCtr="0">
            <a:noAutofit/>
          </a:bodyPr>
          <a:lstStyle/>
          <a:p>
            <a:pPr indent="446088"/>
            <a:r>
              <a:rPr lang="ru-RU" sz="1100" dirty="0" smtClean="0">
                <a:solidFill>
                  <a:schemeClr val="tx1"/>
                </a:solidFill>
                <a:latin typeface="Arial" pitchFamily="34" charset="0"/>
                <a:cs typeface="Arial" pitchFamily="34" charset="0"/>
              </a:rPr>
              <a:t>В </a:t>
            </a:r>
            <a:r>
              <a:rPr lang="ru-RU" sz="1100" dirty="0">
                <a:solidFill>
                  <a:schemeClr val="tx1"/>
                </a:solidFill>
                <a:latin typeface="Arial" pitchFamily="34" charset="0"/>
                <a:cs typeface="Arial" pitchFamily="34" charset="0"/>
              </a:rPr>
              <a:t>октябре 2015 года</a:t>
            </a:r>
            <a:r>
              <a:rPr lang="ru-RU" sz="1100" b="0" dirty="0">
                <a:solidFill>
                  <a:schemeClr val="tx1"/>
                </a:solidFill>
                <a:latin typeface="Arial" pitchFamily="34" charset="0"/>
                <a:cs typeface="Arial" pitchFamily="34" charset="0"/>
              </a:rPr>
              <a:t> студенты Каменск-Уральского агропромышленного техникума вызвались помочь ЗАО АПК «</a:t>
            </a:r>
            <a:r>
              <a:rPr lang="ru-RU" sz="1100" b="0" dirty="0" err="1">
                <a:solidFill>
                  <a:schemeClr val="tx1"/>
                </a:solidFill>
                <a:latin typeface="Arial" pitchFamily="34" charset="0"/>
                <a:cs typeface="Arial" pitchFamily="34" charset="0"/>
              </a:rPr>
              <a:t>Белореченский</a:t>
            </a:r>
            <a:r>
              <a:rPr lang="ru-RU" sz="1100" b="0" dirty="0">
                <a:solidFill>
                  <a:schemeClr val="tx1"/>
                </a:solidFill>
                <a:latin typeface="Arial" pitchFamily="34" charset="0"/>
                <a:cs typeface="Arial" pitchFamily="34" charset="0"/>
              </a:rPr>
              <a:t>» с уборкой урожая капусты. В этом году из желающих посодействовать агрокомбинату было сформировано два трудовых отряда, один из которых  возглавил педагог дополнительного </a:t>
            </a:r>
            <a:r>
              <a:rPr lang="ru-RU" sz="1100" b="0" dirty="0" smtClean="0">
                <a:solidFill>
                  <a:schemeClr val="tx1"/>
                </a:solidFill>
                <a:latin typeface="Arial" pitchFamily="34" charset="0"/>
                <a:cs typeface="Arial" pitchFamily="34" charset="0"/>
              </a:rPr>
              <a:t>образования руководитель ВПК «ОДОН» </a:t>
            </a:r>
            <a:r>
              <a:rPr lang="ru-RU" sz="1100" b="0" dirty="0">
                <a:solidFill>
                  <a:schemeClr val="tx1"/>
                </a:solidFill>
                <a:latin typeface="Arial" pitchFamily="34" charset="0"/>
                <a:cs typeface="Arial" pitchFamily="34" charset="0"/>
              </a:rPr>
              <a:t>Владимир Александрович Ершов, а второй – мастер производственного обучения Александр Леонидович Давыдов (охват 25 студентов, 2 преподавателя).</a:t>
            </a:r>
          </a:p>
        </p:txBody>
      </p:sp>
      <p:pic>
        <p:nvPicPr>
          <p:cNvPr id="6"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561715" y="4642941"/>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230789" y="4698092"/>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1/2016 (88)</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8577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6581" y="1763904"/>
            <a:ext cx="5098276" cy="2873552"/>
          </a:xfrm>
        </p:spPr>
        <p:txBody>
          <a:bodyPr anchor="t" anchorCtr="0">
            <a:noAutofit/>
          </a:bodyPr>
          <a:lstStyle/>
          <a:p>
            <a:pPr indent="432000"/>
            <a:r>
              <a:rPr lang="ru-RU" sz="1100" dirty="0">
                <a:solidFill>
                  <a:schemeClr val="tx1"/>
                </a:solidFill>
                <a:latin typeface="Arial" pitchFamily="34" charset="0"/>
                <a:cs typeface="Arial" pitchFamily="34" charset="0"/>
              </a:rPr>
              <a:t>16 ноября 2016 года </a:t>
            </a:r>
            <a:r>
              <a:rPr lang="ru-RU" sz="1100" b="0" dirty="0">
                <a:solidFill>
                  <a:schemeClr val="tx1"/>
                </a:solidFill>
                <a:latin typeface="Arial" pitchFamily="34" charset="0"/>
                <a:cs typeface="Arial" pitchFamily="34" charset="0"/>
              </a:rPr>
              <a:t>на базе Свердловского областного  педагогического колледжа проходил областной молодежный форум « Я - Уралец».  На форуме работало несколько видов площадок: «Урал этнокультурный», «Урал туристический», «Урал спортивный», «Добровольцы Урала», «Проекты Урала», на которых  приглашенные гости принимали активное  участие. Для руководителей Центров патриотического воспитания и допризывной подготовки был создан «круглый стол».</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От Каменск-Уральского агропромышленного техникума приняли участие </a:t>
            </a:r>
            <a:r>
              <a:rPr lang="ru-RU" sz="1100" b="0" dirty="0" smtClean="0">
                <a:solidFill>
                  <a:schemeClr val="tx1"/>
                </a:solidFill>
                <a:latin typeface="Arial" pitchFamily="34" charset="0"/>
                <a:cs typeface="Arial" pitchFamily="34" charset="0"/>
              </a:rPr>
              <a:t>члены </a:t>
            </a:r>
            <a:r>
              <a:rPr lang="ru-RU" sz="1100" b="0" dirty="0" smtClean="0">
                <a:solidFill>
                  <a:prstClr val="black"/>
                </a:solidFill>
                <a:latin typeface="Arial" pitchFamily="34" charset="0"/>
                <a:cs typeface="Arial" pitchFamily="34" charset="0"/>
              </a:rPr>
              <a:t>военно-патриотического </a:t>
            </a:r>
            <a:r>
              <a:rPr lang="ru-RU" sz="1100" b="0" dirty="0">
                <a:solidFill>
                  <a:prstClr val="black"/>
                </a:solidFill>
                <a:latin typeface="Arial" pitchFamily="34" charset="0"/>
                <a:cs typeface="Arial" pitchFamily="34" charset="0"/>
              </a:rPr>
              <a:t>клуба ОДОН</a:t>
            </a:r>
            <a:r>
              <a:rPr lang="ru-RU" sz="1100" b="0" dirty="0" smtClean="0">
                <a:solidFill>
                  <a:schemeClr val="tx1"/>
                </a:solidFill>
                <a:latin typeface="Arial" pitchFamily="34" charset="0"/>
                <a:cs typeface="Arial" pitchFamily="34" charset="0"/>
              </a:rPr>
              <a:t> </a:t>
            </a:r>
            <a:r>
              <a:rPr lang="ru-RU" sz="1100" b="0" dirty="0" err="1">
                <a:solidFill>
                  <a:schemeClr val="tx1"/>
                </a:solidFill>
                <a:latin typeface="Arial" pitchFamily="34" charset="0"/>
                <a:cs typeface="Arial" pitchFamily="34" charset="0"/>
              </a:rPr>
              <a:t>Хаерзаманов</a:t>
            </a:r>
            <a:r>
              <a:rPr lang="ru-RU" sz="1100" b="0" dirty="0">
                <a:solidFill>
                  <a:schemeClr val="tx1"/>
                </a:solidFill>
                <a:latin typeface="Arial" pitchFamily="34" charset="0"/>
                <a:cs typeface="Arial" pitchFamily="34" charset="0"/>
              </a:rPr>
              <a:t> Александр (209 гр.), Ильин Сергей (309 гр.), а также заместитель директора по СПР Останин Д.И. и педагог дополнительного образования Ершов В.А.</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На площадках участникам рассказывали о создании новых проектов и о возможностях участия в них современной молодежи.</a:t>
            </a:r>
            <a:br>
              <a:rPr lang="ru-RU" sz="1100" b="0" dirty="0">
                <a:solidFill>
                  <a:schemeClr val="tx1"/>
                </a:solidFill>
                <a:latin typeface="Arial" pitchFamily="34" charset="0"/>
                <a:cs typeface="Arial" pitchFamily="34" charset="0"/>
              </a:rPr>
            </a:br>
            <a:r>
              <a:rPr lang="ru-RU" sz="1100" b="0" dirty="0">
                <a:solidFill>
                  <a:schemeClr val="tx1"/>
                </a:solidFill>
                <a:latin typeface="Arial" pitchFamily="34" charset="0"/>
                <a:cs typeface="Arial" pitchFamily="34" charset="0"/>
              </a:rPr>
              <a:t>          В свою очередь Останин Д. И. и Ершов В. А. рассказали о проведенных и запланированных мероприятиях в нашем техникуме.</a:t>
            </a:r>
            <a:br>
              <a:rPr lang="ru-RU" sz="1100" b="0" dirty="0">
                <a:solidFill>
                  <a:schemeClr val="tx1"/>
                </a:solidFill>
                <a:latin typeface="Arial" pitchFamily="34" charset="0"/>
                <a:cs typeface="Arial" pitchFamily="34" charset="0"/>
              </a:rPr>
            </a:br>
            <a:endParaRPr lang="ru-RU" sz="1100" b="0" dirty="0">
              <a:solidFill>
                <a:schemeClr val="tx1"/>
              </a:solidFill>
              <a:latin typeface="Arial" pitchFamily="34" charset="0"/>
              <a:cs typeface="Arial" pitchFamily="34" charset="0"/>
            </a:endParaRPr>
          </a:p>
        </p:txBody>
      </p:sp>
      <p:pic>
        <p:nvPicPr>
          <p:cNvPr id="1026" name="Picture 2" descr="C:\Users\Юленька\Desktop\Срочно ОДОН\rq3uMVRfZpo.jpg"/>
          <p:cNvPicPr>
            <a:picLocks noChangeAspect="1" noChangeArrowheads="1"/>
          </p:cNvPicPr>
          <p:nvPr/>
        </p:nvPicPr>
        <p:blipFill>
          <a:blip r:embed="rId3" cstate="print"/>
          <a:srcRect l="16373" r="4903"/>
          <a:stretch>
            <a:fillRect/>
          </a:stretch>
        </p:blipFill>
        <p:spPr bwMode="auto">
          <a:xfrm>
            <a:off x="396975" y="419969"/>
            <a:ext cx="1779606" cy="1710532"/>
          </a:xfrm>
          <a:prstGeom prst="rect">
            <a:avLst/>
          </a:prstGeom>
          <a:ln>
            <a:noFill/>
          </a:ln>
          <a:effectLst>
            <a:outerShdw blurRad="190500" algn="tl" rotWithShape="0">
              <a:srgbClr val="000000">
                <a:alpha val="70000"/>
              </a:srgbClr>
            </a:outerShdw>
          </a:effectLst>
        </p:spPr>
      </p:pic>
      <p:pic>
        <p:nvPicPr>
          <p:cNvPr id="1027" name="Picture 3" descr="C:\Users\Юленька\Desktop\Срочно ОДОН\p3lcBIsi0ts.jpg"/>
          <p:cNvPicPr>
            <a:picLocks noChangeAspect="1" noChangeArrowheads="1"/>
          </p:cNvPicPr>
          <p:nvPr/>
        </p:nvPicPr>
        <p:blipFill>
          <a:blip r:embed="rId4" cstate="print"/>
          <a:srcRect l="25798"/>
          <a:stretch>
            <a:fillRect/>
          </a:stretch>
        </p:blipFill>
        <p:spPr bwMode="auto">
          <a:xfrm>
            <a:off x="6034729" y="419969"/>
            <a:ext cx="1118258" cy="1263000"/>
          </a:xfrm>
          <a:prstGeom prst="rect">
            <a:avLst/>
          </a:prstGeom>
          <a:ln>
            <a:noFill/>
          </a:ln>
          <a:effectLst>
            <a:outerShdw blurRad="190500" algn="tl" rotWithShape="0">
              <a:srgbClr val="000000">
                <a:alpha val="70000"/>
              </a:srgbClr>
            </a:outerShdw>
          </a:effectLst>
        </p:spPr>
      </p:pic>
      <p:pic>
        <p:nvPicPr>
          <p:cNvPr id="1033" name="Picture 9" descr="https://pp.vk.me/c637225/v637225877/1cec3/6qlMq3N3rgI.jpg"/>
          <p:cNvPicPr>
            <a:picLocks noChangeAspect="1" noChangeArrowheads="1"/>
          </p:cNvPicPr>
          <p:nvPr/>
        </p:nvPicPr>
        <p:blipFill>
          <a:blip r:embed="rId5" cstate="print"/>
          <a:srcRect r="13675"/>
          <a:stretch>
            <a:fillRect/>
          </a:stretch>
        </p:blipFill>
        <p:spPr bwMode="auto">
          <a:xfrm>
            <a:off x="2328139" y="419969"/>
            <a:ext cx="1581282" cy="1263600"/>
          </a:xfrm>
          <a:prstGeom prst="rect">
            <a:avLst/>
          </a:prstGeom>
          <a:ln>
            <a:noFill/>
          </a:ln>
          <a:effectLst>
            <a:outerShdw blurRad="190500" algn="tl" rotWithShape="0">
              <a:srgbClr val="000000">
                <a:alpha val="70000"/>
              </a:srgbClr>
            </a:outerShdw>
          </a:effectLst>
        </p:spPr>
      </p:pic>
      <p:pic>
        <p:nvPicPr>
          <p:cNvPr id="1029" name="Picture 5" descr="https://pp.vk.me/c637225/v637225877/1d0cb/5sRzpNyeb0E.jpg"/>
          <p:cNvPicPr>
            <a:picLocks noChangeAspect="1" noChangeArrowheads="1"/>
          </p:cNvPicPr>
          <p:nvPr/>
        </p:nvPicPr>
        <p:blipFill>
          <a:blip r:embed="rId6" cstate="print"/>
          <a:srcRect l="6486" t="15027" r="5748"/>
          <a:stretch>
            <a:fillRect/>
          </a:stretch>
        </p:blipFill>
        <p:spPr bwMode="auto">
          <a:xfrm>
            <a:off x="4060979" y="419969"/>
            <a:ext cx="1822192" cy="1263000"/>
          </a:xfrm>
          <a:prstGeom prst="rect">
            <a:avLst/>
          </a:prstGeom>
          <a:ln>
            <a:noFill/>
          </a:ln>
          <a:effectLst>
            <a:outerShdw blurRad="190500" algn="tl" rotWithShape="0">
              <a:srgbClr val="000000">
                <a:alpha val="70000"/>
              </a:srgbClr>
            </a:outerShdw>
          </a:effectLst>
        </p:spPr>
      </p:pic>
      <p:pic>
        <p:nvPicPr>
          <p:cNvPr id="1031" name="Picture 7" descr="https://pp.vk.me/c637225/v637225877/1d071/1plD07n-XdQ.jpg"/>
          <p:cNvPicPr>
            <a:picLocks noChangeAspect="1" noChangeArrowheads="1"/>
          </p:cNvPicPr>
          <p:nvPr/>
        </p:nvPicPr>
        <p:blipFill>
          <a:blip r:embed="rId7" cstate="print"/>
          <a:srcRect l="12522" r="4898"/>
          <a:stretch>
            <a:fillRect/>
          </a:stretch>
        </p:blipFill>
        <p:spPr bwMode="auto">
          <a:xfrm>
            <a:off x="396975" y="2162463"/>
            <a:ext cx="1534517" cy="1263000"/>
          </a:xfrm>
          <a:prstGeom prst="rect">
            <a:avLst/>
          </a:prstGeom>
          <a:ln>
            <a:noFill/>
          </a:ln>
          <a:effectLst>
            <a:outerShdw blurRad="190500" algn="tl" rotWithShape="0">
              <a:srgbClr val="000000">
                <a:alpha val="70000"/>
              </a:srgbClr>
            </a:outerShdw>
          </a:effectLst>
        </p:spPr>
      </p:pic>
      <p:pic>
        <p:nvPicPr>
          <p:cNvPr id="1035" name="Picture 11" descr="https://pp.vk.me/c637225/v637225877/1ce7d/E7JVOH5cn24.jpg"/>
          <p:cNvPicPr>
            <a:picLocks noChangeAspect="1" noChangeArrowheads="1"/>
          </p:cNvPicPr>
          <p:nvPr/>
        </p:nvPicPr>
        <p:blipFill>
          <a:blip r:embed="rId8" cstate="print"/>
          <a:srcRect l="22135" t="19215"/>
          <a:stretch>
            <a:fillRect/>
          </a:stretch>
        </p:blipFill>
        <p:spPr bwMode="auto">
          <a:xfrm>
            <a:off x="396975" y="3493253"/>
            <a:ext cx="1511558" cy="1066296"/>
          </a:xfrm>
          <a:prstGeom prst="rect">
            <a:avLst/>
          </a:prstGeom>
          <a:ln>
            <a:noFill/>
          </a:ln>
          <a:effectLst>
            <a:outerShdw blurRad="190500" algn="tl" rotWithShape="0">
              <a:srgbClr val="000000">
                <a:alpha val="70000"/>
              </a:srgbClr>
            </a:outerShdw>
          </a:effectLst>
        </p:spPr>
      </p:pic>
      <p:pic>
        <p:nvPicPr>
          <p:cNvPr id="12" name="Picture 2" descr="H:\ВВ МВД РФ\1. КУОО ВВ МВД РФ\Наклейки и др\Обложка_КУАТ_ОДОН.jpg"/>
          <p:cNvPicPr>
            <a:picLocks noChangeAspect="1" noChangeArrowheads="1"/>
          </p:cNvPicPr>
          <p:nvPr/>
        </p:nvPicPr>
        <p:blipFill>
          <a:blip r:embed="rId9" cstate="print"/>
          <a:srcRect/>
          <a:stretch>
            <a:fillRect/>
          </a:stretch>
        </p:blipFill>
        <p:spPr bwMode="auto">
          <a:xfrm>
            <a:off x="5439288" y="4637456"/>
            <a:ext cx="595441" cy="398245"/>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6087095" y="4709214"/>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36/2016 (126)</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2765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3363823" y="203209"/>
            <a:ext cx="1845868" cy="1010512"/>
          </a:xfrm>
          <a:prstGeom prst="rect">
            <a:avLst/>
          </a:prstGeom>
        </p:spPr>
        <p:txBody>
          <a:bodyPr vert="horz" lIns="61868" tIns="30934" rIns="61868" bIns="30934" anchor="b">
            <a:noAutofit/>
          </a:bodyPr>
          <a:lstStyle/>
          <a:p>
            <a:pPr algn="ctr">
              <a:lnSpc>
                <a:spcPts val="1083"/>
              </a:lnSpc>
              <a:spcBef>
                <a:spcPct val="0"/>
              </a:spcBef>
              <a:defRPr/>
            </a:pP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t> </a:t>
            </a:r>
            <a:br>
              <a:rPr lang="ru-RU" sz="1400" b="1" dirty="0">
                <a:solidFill>
                  <a:srgbClr val="F07F09">
                    <a:tint val="88000"/>
                    <a:satMod val="150000"/>
                  </a:srgbClr>
                </a:solidFill>
                <a:effectLst>
                  <a:outerShdw blurRad="53975" dist="22860" dir="5400000" algn="tl" rotWithShape="0">
                    <a:srgbClr val="000000">
                      <a:alpha val="55000"/>
                    </a:srgbClr>
                  </a:outerShdw>
                </a:effectLst>
                <a:latin typeface="Calibri"/>
              </a:rPr>
            </a:br>
            <a:endParaRPr lang="ru-RU" sz="1400" b="1" dirty="0">
              <a:solidFill>
                <a:prstClr val="black"/>
              </a:solidFill>
              <a:latin typeface="Calibri"/>
            </a:endParaRPr>
          </a:p>
        </p:txBody>
      </p:sp>
      <p:sp>
        <p:nvSpPr>
          <p:cNvPr id="6" name="Заголовок 20"/>
          <p:cNvSpPr txBox="1">
            <a:spLocks/>
          </p:cNvSpPr>
          <p:nvPr/>
        </p:nvSpPr>
        <p:spPr>
          <a:xfrm>
            <a:off x="446809" y="3803849"/>
            <a:ext cx="6691746" cy="785954"/>
          </a:xfrm>
          <a:prstGeom prst="rect">
            <a:avLst/>
          </a:prstGeom>
        </p:spPr>
        <p:txBody>
          <a:bodyPr vert="horz" lIns="61868" tIns="30934" rIns="61868" bIns="30934" anchor="b">
            <a:no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indent="446088" algn="just"/>
            <a:r>
              <a:rPr lang="ru-RU" sz="1100" b="0" dirty="0">
                <a:solidFill>
                  <a:schemeClr val="tx1"/>
                </a:solidFill>
                <a:effectLst>
                  <a:outerShdw blurRad="38100" dist="38100" dir="2700000" algn="tl">
                    <a:srgbClr val="000000">
                      <a:alpha val="43137"/>
                    </a:srgbClr>
                  </a:outerShdw>
                </a:effectLst>
                <a:latin typeface="+mn-lt"/>
              </a:rPr>
              <a:t>Созданный ветеранами на базе Каменск-Уральского агропромышленного техникума военно-патриотический клуб «ОДОН» стал лауреатом III Всероссийского фестиваля инновационных продуктов как «Самый успешный проект 2016 года в области патриотического воспитания и допризывной подготовки молодежи» (г. С-Петербург).</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670" y="409667"/>
            <a:ext cx="2445596" cy="3346931"/>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5720" y="409667"/>
            <a:ext cx="2282077" cy="3334494"/>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cstate="print"/>
          <a:stretch>
            <a:fillRect/>
          </a:stretch>
        </p:blipFill>
        <p:spPr>
          <a:xfrm>
            <a:off x="1908365" y="3200493"/>
            <a:ext cx="700148" cy="677899"/>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591" y="409667"/>
            <a:ext cx="1253091" cy="777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43" y="2953871"/>
            <a:ext cx="1253093" cy="835516"/>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590" y="1266567"/>
            <a:ext cx="1253093" cy="835516"/>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20" y="2168606"/>
            <a:ext cx="673468" cy="750660"/>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5688" y="2173341"/>
            <a:ext cx="623402" cy="712406"/>
          </a:xfrm>
          <a:prstGeom prst="rect">
            <a:avLst/>
          </a:prstGeom>
          <a:ln>
            <a:noFill/>
          </a:ln>
          <a:effectLst>
            <a:outerShdw blurRad="190500" algn="tl" rotWithShape="0">
              <a:srgbClr val="000000">
                <a:alpha val="70000"/>
              </a:srgbClr>
            </a:outerShdw>
          </a:effectLst>
        </p:spPr>
      </p:pic>
      <p:sp>
        <p:nvSpPr>
          <p:cNvPr id="14" name="Заголовок 1"/>
          <p:cNvSpPr txBox="1">
            <a:spLocks/>
          </p:cNvSpPr>
          <p:nvPr/>
        </p:nvSpPr>
        <p:spPr>
          <a:xfrm>
            <a:off x="6519663" y="4384"/>
            <a:ext cx="833617" cy="252628"/>
          </a:xfrm>
          <a:prstGeom prst="rect">
            <a:avLst/>
          </a:prstGeom>
        </p:spPr>
        <p:txBody>
          <a:bodyPr vert="horz" lIns="61868" tIns="30934" rIns="61868" bIns="30934" anchor="b">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18683">
              <a:lnSpc>
                <a:spcPts val="1083"/>
              </a:lnSpc>
              <a:spcBef>
                <a:spcPct val="0"/>
              </a:spcBef>
              <a:defRPr/>
            </a:pPr>
            <a:r>
              <a:rPr lang="en-US" sz="800" b="1" dirty="0">
                <a:solidFill>
                  <a:schemeClr val="bg1"/>
                </a:solidFill>
                <a:latin typeface="+mj-lt"/>
              </a:rPr>
              <a:t>oficery.ru</a:t>
            </a:r>
            <a:endParaRPr lang="ru-RU" sz="1400" b="1" dirty="0">
              <a:solidFill>
                <a:schemeClr val="bg1"/>
              </a:solidFill>
              <a:latin typeface="+mj-lt"/>
              <a:ea typeface="+mj-ea"/>
              <a:cs typeface="+mj-cs"/>
            </a:endParaRPr>
          </a:p>
        </p:txBody>
      </p:sp>
      <p:pic>
        <p:nvPicPr>
          <p:cNvPr id="15" name="Picture 2" descr="H:\ВВ МВД РФ\1. КУОО ВВ МВД РФ\Наклейки и др\Обложка_КУАТ_ОДОН.jpg"/>
          <p:cNvPicPr>
            <a:picLocks noChangeAspect="1" noChangeArrowheads="1"/>
          </p:cNvPicPr>
          <p:nvPr/>
        </p:nvPicPr>
        <p:blipFill>
          <a:blip r:embed="rId11" cstate="print"/>
          <a:srcRect/>
          <a:stretch>
            <a:fillRect/>
          </a:stretch>
        </p:blipFill>
        <p:spPr bwMode="auto">
          <a:xfrm>
            <a:off x="1529393" y="4650653"/>
            <a:ext cx="595441" cy="398245"/>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361501" y="4713080"/>
            <a:ext cx="1078732" cy="24713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37/2016 (127)</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2232530"/>
      </p:ext>
    </p:extLst>
  </p:cSld>
  <p:clrMapOvr>
    <a:masterClrMapping/>
  </p:clrMapOvr>
  <p:transition advClick="0" advTm="531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263" y="2490554"/>
            <a:ext cx="6662057" cy="2126798"/>
          </a:xfrm>
        </p:spPr>
        <p:txBody>
          <a:bodyPr anchor="t" anchorCtr="0">
            <a:noAutofit/>
          </a:bodyPr>
          <a:lstStyle/>
          <a:p>
            <a:pPr indent="446088"/>
            <a:r>
              <a:rPr lang="ru-RU" sz="1100" dirty="0" smtClean="0">
                <a:solidFill>
                  <a:schemeClr val="tx1"/>
                </a:solidFill>
                <a:latin typeface="Arial" pitchFamily="34" charset="0"/>
                <a:cs typeface="Arial" pitchFamily="34" charset="0"/>
              </a:rPr>
              <a:t>В октябре 2015 года </a:t>
            </a:r>
            <a:r>
              <a:rPr lang="ru-RU" sz="1100" b="0" dirty="0" smtClean="0">
                <a:solidFill>
                  <a:schemeClr val="tx1"/>
                </a:solidFill>
                <a:latin typeface="Arial" pitchFamily="34" charset="0"/>
                <a:cs typeface="Arial" pitchFamily="34" charset="0"/>
              </a:rPr>
              <a:t>на базе Каменск-Уральского агропромышленного техникума состоялось торжественное открытие лазерного тира и первые занятия для воспитанников ВПК «ОДОН» (охват – 25 чел.). Главными преимуществами лазерного тира, является его компактность (лазерный тир можно расположить на площади от 6 квадратных метров, при этом мишени будут проецироваться на дистанциях, необходимых стрелку, а размеры будут соответствовать тому, что стрелок видел бы на полигоне), экономичность (нет необходимости в приобретении расходных материалов: мишеней, боеприпасов) и безопасность, что весьма не маловажно для любой образовательной организации</a:t>
            </a:r>
            <a:r>
              <a:rPr lang="ru-RU" sz="1100" b="0" dirty="0">
                <a:solidFill>
                  <a:schemeClr val="tx1"/>
                </a:solidFill>
                <a:latin typeface="Arial" pitchFamily="34" charset="0"/>
                <a:cs typeface="Arial" pitchFamily="34" charset="0"/>
              </a:rPr>
              <a:t>. Появление тира такого типа </a:t>
            </a:r>
            <a:r>
              <a:rPr lang="ru-RU" sz="1100" b="0" dirty="0" smtClean="0">
                <a:solidFill>
                  <a:schemeClr val="tx1"/>
                </a:solidFill>
                <a:latin typeface="Arial" pitchFamily="34" charset="0"/>
                <a:cs typeface="Arial" pitchFamily="34" charset="0"/>
              </a:rPr>
              <a:t>позволило </a:t>
            </a:r>
            <a:r>
              <a:rPr lang="ru-RU" sz="1100" b="0" dirty="0">
                <a:solidFill>
                  <a:schemeClr val="tx1"/>
                </a:solidFill>
                <a:latin typeface="Arial" pitchFamily="34" charset="0"/>
                <a:cs typeface="Arial" pitchFamily="34" charset="0"/>
              </a:rPr>
              <a:t>улучшить  качественные показатели студентов КУАТ в стрельбе и обеспечить возможность включения элемента «Лазерная стрельба» в качестве дополнительного компонента к комплексу «Готов к труду и обороне». Осуществление данных целей стало возможным </a:t>
            </a:r>
            <a:r>
              <a:rPr lang="ru-RU" sz="1100" b="0" dirty="0" smtClean="0">
                <a:solidFill>
                  <a:schemeClr val="tx1"/>
                </a:solidFill>
                <a:latin typeface="Arial" pitchFamily="34" charset="0"/>
                <a:cs typeface="Arial" pitchFamily="34" charset="0"/>
              </a:rPr>
              <a:t>благодаря </a:t>
            </a:r>
            <a:r>
              <a:rPr lang="ru-RU" sz="1100" b="0" dirty="0">
                <a:solidFill>
                  <a:schemeClr val="tx1"/>
                </a:solidFill>
                <a:latin typeface="Arial" pitchFamily="34" charset="0"/>
                <a:cs typeface="Arial" pitchFamily="34" charset="0"/>
              </a:rPr>
              <a:t>поддержке благотворительного фонда «</a:t>
            </a:r>
            <a:r>
              <a:rPr lang="ru-RU" sz="1100" b="0" dirty="0" err="1">
                <a:solidFill>
                  <a:schemeClr val="tx1"/>
                </a:solidFill>
                <a:latin typeface="Arial" pitchFamily="34" charset="0"/>
                <a:cs typeface="Arial" pitchFamily="34" charset="0"/>
              </a:rPr>
              <a:t>Синара</a:t>
            </a:r>
            <a:r>
              <a:rPr lang="ru-RU" sz="1100" b="0" dirty="0">
                <a:solidFill>
                  <a:schemeClr val="tx1"/>
                </a:solidFill>
                <a:latin typeface="Arial" pitchFamily="34" charset="0"/>
                <a:cs typeface="Arial" pitchFamily="34" charset="0"/>
              </a:rPr>
              <a:t>-Фонд», который и осуществил финансирование лазерного стрелкового тира. </a:t>
            </a:r>
            <a:r>
              <a:rPr lang="ru-RU" sz="1100" b="0" dirty="0" smtClean="0">
                <a:solidFill>
                  <a:schemeClr val="tx1"/>
                </a:solidFill>
                <a:latin typeface="Arial" pitchFamily="34" charset="0"/>
                <a:cs typeface="Arial" pitchFamily="34" charset="0"/>
              </a:rPr>
              <a:t/>
            </a:r>
            <a:br>
              <a:rPr lang="ru-RU" sz="1100" b="0" dirty="0" smtClean="0">
                <a:solidFill>
                  <a:schemeClr val="tx1"/>
                </a:solidFill>
                <a:latin typeface="Arial" pitchFamily="34" charset="0"/>
                <a:cs typeface="Arial" pitchFamily="34" charset="0"/>
              </a:rPr>
            </a:br>
            <a:r>
              <a:rPr lang="ru-RU" sz="1100" b="0" dirty="0" smtClean="0">
                <a:solidFill>
                  <a:schemeClr val="tx1"/>
                </a:solidFill>
                <a:latin typeface="Arial" pitchFamily="34" charset="0"/>
                <a:cs typeface="Arial" pitchFamily="34" charset="0"/>
              </a:rPr>
              <a:t> </a:t>
            </a:r>
            <a:endParaRPr lang="ru-RU" sz="1100" b="0" dirty="0">
              <a:solidFill>
                <a:schemeClr val="tx1"/>
              </a:solidFill>
              <a:latin typeface="Arial" pitchFamily="34" charset="0"/>
              <a:cs typeface="Arial" pitchFamily="34" charset="0"/>
            </a:endParaRPr>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442" r="4317"/>
          <a:stretch/>
        </p:blipFill>
        <p:spPr>
          <a:xfrm>
            <a:off x="894286" y="413050"/>
            <a:ext cx="2576085" cy="2048866"/>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10833"/>
          <a:stretch/>
        </p:blipFill>
        <p:spPr>
          <a:xfrm>
            <a:off x="3766603" y="413050"/>
            <a:ext cx="2777414" cy="2048866"/>
          </a:xfrm>
          <a:prstGeom prst="rect">
            <a:avLst/>
          </a:prstGeom>
          <a:ln>
            <a:noFill/>
          </a:ln>
          <a:effectLst>
            <a:outerShdw blurRad="190500" algn="tl" rotWithShape="0">
              <a:srgbClr val="000000">
                <a:alpha val="70000"/>
              </a:srgbClr>
            </a:outerShdw>
          </a:effectLst>
        </p:spPr>
      </p:pic>
      <p:pic>
        <p:nvPicPr>
          <p:cNvPr id="9" name="Picture 2" descr="H:\ВВ МВД РФ\1. КУОО ВВ МВД РФ\Наклейки и др\Обложка_КУАТ_ОДОН.jpg"/>
          <p:cNvPicPr>
            <a:picLocks noChangeAspect="1" noChangeArrowheads="1"/>
          </p:cNvPicPr>
          <p:nvPr/>
        </p:nvPicPr>
        <p:blipFill>
          <a:blip r:embed="rId5" cstate="print"/>
          <a:srcRect/>
          <a:stretch>
            <a:fillRect/>
          </a:stretch>
        </p:blipFill>
        <p:spPr bwMode="auto">
          <a:xfrm>
            <a:off x="1390608" y="4651409"/>
            <a:ext cx="595441" cy="39824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61502" y="4713080"/>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2/2016 (89)</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893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2940" y="2449880"/>
            <a:ext cx="4297960" cy="1531268"/>
          </a:xfrm>
        </p:spPr>
        <p:txBody>
          <a:bodyPr anchor="t" anchorCtr="0">
            <a:normAutofit fontScale="90000"/>
          </a:bodyPr>
          <a:lstStyle/>
          <a:p>
            <a:pPr indent="446088"/>
            <a:r>
              <a:rPr lang="ru-RU" sz="1100" dirty="0" smtClean="0">
                <a:solidFill>
                  <a:schemeClr val="tx1"/>
                </a:solidFill>
                <a:latin typeface="Arial" pitchFamily="34" charset="0"/>
                <a:cs typeface="Arial" pitchFamily="34" charset="0"/>
              </a:rPr>
              <a:t>9 </a:t>
            </a:r>
            <a:r>
              <a:rPr lang="ru-RU" sz="1100" dirty="0">
                <a:solidFill>
                  <a:schemeClr val="tx1"/>
                </a:solidFill>
                <a:latin typeface="Arial" pitchFamily="34" charset="0"/>
                <a:cs typeface="Arial" pitchFamily="34" charset="0"/>
              </a:rPr>
              <a:t>ноября 2015 года </a:t>
            </a:r>
            <a:r>
              <a:rPr lang="ru-RU" sz="1100" b="0" dirty="0">
                <a:solidFill>
                  <a:schemeClr val="tx1"/>
                </a:solidFill>
                <a:latin typeface="Arial" pitchFamily="34" charset="0"/>
                <a:cs typeface="Arial" pitchFamily="34" charset="0"/>
              </a:rPr>
              <a:t>Каменск-Уральский агропромышленный техникум принял участие в проведении турнира по боксу вместе с общественной организацией ветеранов ВВ МВД РФ и «Офицеры России». Наш техникум уже в третий раз стал </a:t>
            </a:r>
            <a:r>
              <a:rPr lang="ru-RU" sz="1100" b="0" dirty="0" err="1">
                <a:solidFill>
                  <a:schemeClr val="tx1"/>
                </a:solidFill>
                <a:latin typeface="Arial" pitchFamily="34" charset="0"/>
                <a:cs typeface="Arial" pitchFamily="34" charset="0"/>
              </a:rPr>
              <a:t>соорганизатором</a:t>
            </a:r>
            <a:r>
              <a:rPr lang="ru-RU" sz="1100" b="0" dirty="0">
                <a:solidFill>
                  <a:schemeClr val="tx1"/>
                </a:solidFill>
                <a:latin typeface="Arial" pitchFamily="34" charset="0"/>
                <a:cs typeface="Arial" pitchFamily="34" charset="0"/>
              </a:rPr>
              <a:t> Межрегионального турнира по боксу, посвященному нашему земляку Герою России, генералу армии Виктору Петровичу </a:t>
            </a:r>
            <a:r>
              <a:rPr lang="ru-RU" sz="1100" b="0" dirty="0" smtClean="0">
                <a:solidFill>
                  <a:schemeClr val="tx1"/>
                </a:solidFill>
                <a:latin typeface="Arial" pitchFamily="34" charset="0"/>
                <a:cs typeface="Arial" pitchFamily="34" charset="0"/>
              </a:rPr>
              <a:t>Дубынину. Воспитанники </a:t>
            </a:r>
            <a:r>
              <a:rPr lang="ru-RU" sz="1100" b="0" dirty="0">
                <a:solidFill>
                  <a:prstClr val="black"/>
                </a:solidFill>
                <a:latin typeface="Arial" pitchFamily="34" charset="0"/>
                <a:cs typeface="Arial" pitchFamily="34" charset="0"/>
              </a:rPr>
              <a:t>военно-патриотического клуба</a:t>
            </a:r>
            <a:r>
              <a:rPr lang="ru-RU" sz="1100" b="0" dirty="0" smtClean="0">
                <a:solidFill>
                  <a:schemeClr val="tx1"/>
                </a:solidFill>
                <a:latin typeface="Arial" pitchFamily="34" charset="0"/>
                <a:cs typeface="Arial" pitchFamily="34" charset="0"/>
              </a:rPr>
              <a:t> «ОДОН» с гордостью приняли участие в почетном карауле и торжественном возложении венка к мемориалу  на Аллее Славы. (охват</a:t>
            </a:r>
            <a:r>
              <a:rPr lang="ru-RU" sz="1100" b="0" dirty="0">
                <a:solidFill>
                  <a:schemeClr val="tx1"/>
                </a:solidFill>
                <a:latin typeface="Arial" pitchFamily="34" charset="0"/>
                <a:cs typeface="Arial" pitchFamily="34" charset="0"/>
              </a:rPr>
              <a:t>: 9 участников).</a:t>
            </a: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18578" y="394283"/>
            <a:ext cx="2463708" cy="154147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8077" t="21396" r="19710" b="15976"/>
          <a:stretch/>
        </p:blipFill>
        <p:spPr>
          <a:xfrm flipH="1">
            <a:off x="5328880" y="394283"/>
            <a:ext cx="1832020" cy="154147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599" y="2758546"/>
            <a:ext cx="2347200" cy="1588362"/>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6" cstate="print">
            <a:lum bright="-10000"/>
            <a:extLst>
              <a:ext uri="{28A0092B-C50C-407E-A947-70E740481C1C}">
                <a14:useLocalDpi xmlns:a14="http://schemas.microsoft.com/office/drawing/2010/main" val="0"/>
              </a:ext>
            </a:extLst>
          </a:blip>
          <a:srcRect l="5420" r="22824"/>
          <a:stretch/>
        </p:blipFill>
        <p:spPr>
          <a:xfrm>
            <a:off x="392600" y="435899"/>
            <a:ext cx="2347600" cy="2234617"/>
          </a:xfrm>
          <a:prstGeom prst="rect">
            <a:avLst/>
          </a:prstGeom>
          <a:ln>
            <a:noFill/>
          </a:ln>
          <a:effectLst>
            <a:outerShdw blurRad="292100" dist="139700" dir="2700000" algn="tl" rotWithShape="0">
              <a:srgbClr val="333333">
                <a:alpha val="65000"/>
              </a:srgbClr>
            </a:outerShdw>
          </a:effectLst>
        </p:spPr>
      </p:pic>
      <p:pic>
        <p:nvPicPr>
          <p:cNvPr id="14" name="Picture 2" descr="H:\ВВ МВД РФ\1. КУОО ВВ МВД РФ\Наклейки и др\Обложка_КУАТ_ОДОН.jpg"/>
          <p:cNvPicPr>
            <a:picLocks noChangeAspect="1" noChangeArrowheads="1"/>
          </p:cNvPicPr>
          <p:nvPr/>
        </p:nvPicPr>
        <p:blipFill>
          <a:blip r:embed="rId7" cstate="print"/>
          <a:srcRect/>
          <a:stretch>
            <a:fillRect/>
          </a:stretch>
        </p:blipFill>
        <p:spPr bwMode="auto">
          <a:xfrm>
            <a:off x="5561715" y="4642941"/>
            <a:ext cx="595441" cy="398245"/>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6230789" y="4698092"/>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3/2016 (90)</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6670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304" y="3416476"/>
            <a:ext cx="6742541" cy="1234933"/>
          </a:xfrm>
        </p:spPr>
        <p:txBody>
          <a:bodyPr anchor="t" anchorCtr="0">
            <a:noAutofit/>
          </a:bodyPr>
          <a:lstStyle/>
          <a:p>
            <a:pPr indent="446088" algn="just"/>
            <a:r>
              <a:rPr lang="ru-RU" sz="1100" dirty="0" smtClean="0">
                <a:solidFill>
                  <a:schemeClr val="tx1"/>
                </a:solidFill>
                <a:latin typeface="Arial" pitchFamily="34" charset="0"/>
                <a:cs typeface="Arial" pitchFamily="34" charset="0"/>
              </a:rPr>
              <a:t>25 </a:t>
            </a:r>
            <a:r>
              <a:rPr lang="ru-RU" sz="1100" dirty="0">
                <a:solidFill>
                  <a:schemeClr val="tx1"/>
                </a:solidFill>
                <a:latin typeface="Arial" pitchFamily="34" charset="0"/>
                <a:cs typeface="Arial" pitchFamily="34" charset="0"/>
              </a:rPr>
              <a:t>- 28 ноября </a:t>
            </a:r>
            <a:r>
              <a:rPr lang="ru-RU" sz="1100" dirty="0" smtClean="0">
                <a:solidFill>
                  <a:schemeClr val="tx1"/>
                </a:solidFill>
                <a:latin typeface="Arial" pitchFamily="34" charset="0"/>
                <a:cs typeface="Arial" pitchFamily="34" charset="0"/>
              </a:rPr>
              <a:t>2015 </a:t>
            </a:r>
            <a:r>
              <a:rPr lang="ru-RU" sz="1100" dirty="0">
                <a:solidFill>
                  <a:schemeClr val="tx1"/>
                </a:solidFill>
                <a:latin typeface="Arial" pitchFamily="34" charset="0"/>
                <a:cs typeface="Arial" pitchFamily="34" charset="0"/>
              </a:rPr>
              <a:t>года </a:t>
            </a:r>
            <a:r>
              <a:rPr lang="ru-RU" sz="1100" b="0" dirty="0">
                <a:solidFill>
                  <a:schemeClr val="tx1"/>
                </a:solidFill>
                <a:latin typeface="Arial" pitchFamily="34" charset="0"/>
                <a:cs typeface="Arial" pitchFamily="34" charset="0"/>
              </a:rPr>
              <a:t>студенты Каменск-Уральского агропромышленного техникума </a:t>
            </a:r>
            <a:r>
              <a:rPr lang="ru-RU" sz="1100" b="0" dirty="0">
                <a:solidFill>
                  <a:prstClr val="black"/>
                </a:solidFill>
                <a:latin typeface="Arial" pitchFamily="34" charset="0"/>
                <a:cs typeface="Arial" pitchFamily="34" charset="0"/>
              </a:rPr>
              <a:t>Баканов </a:t>
            </a:r>
            <a:r>
              <a:rPr lang="ru-RU" sz="1100" b="0" dirty="0" err="1">
                <a:solidFill>
                  <a:prstClr val="black"/>
                </a:solidFill>
                <a:latin typeface="Arial" pitchFamily="34" charset="0"/>
                <a:cs typeface="Arial" pitchFamily="34" charset="0"/>
              </a:rPr>
              <a:t>Темиржан</a:t>
            </a:r>
            <a:r>
              <a:rPr lang="ru-RU" sz="1100" b="0" dirty="0">
                <a:solidFill>
                  <a:prstClr val="black"/>
                </a:solidFill>
                <a:latin typeface="Arial" pitchFamily="34" charset="0"/>
                <a:cs typeface="Arial" pitchFamily="34" charset="0"/>
              </a:rPr>
              <a:t> и </a:t>
            </a:r>
            <a:r>
              <a:rPr lang="ru-RU" sz="1100" b="0" dirty="0" err="1">
                <a:solidFill>
                  <a:prstClr val="black"/>
                </a:solidFill>
                <a:latin typeface="Arial" pitchFamily="34" charset="0"/>
                <a:cs typeface="Arial" pitchFamily="34" charset="0"/>
              </a:rPr>
              <a:t>Чебыкин</a:t>
            </a:r>
            <a:r>
              <a:rPr lang="ru-RU" sz="1100" b="0" dirty="0">
                <a:solidFill>
                  <a:prstClr val="black"/>
                </a:solidFill>
                <a:latin typeface="Arial" pitchFamily="34" charset="0"/>
                <a:cs typeface="Arial" pitchFamily="34" charset="0"/>
              </a:rPr>
              <a:t> Леонид, являющиеся членами военно-патриотического клуба «ОДОН»  </a:t>
            </a:r>
            <a:r>
              <a:rPr lang="ru-RU" sz="1100" b="0" dirty="0">
                <a:solidFill>
                  <a:schemeClr val="tx1"/>
                </a:solidFill>
                <a:latin typeface="Arial" pitchFamily="34" charset="0"/>
                <a:cs typeface="Arial" pitchFamily="34" charset="0"/>
              </a:rPr>
              <a:t>участвовали в турнире по боксу среди студентов учебных заведений г. Екатеринбурга и области посвященная памяти бойцов погибших в локальных войнах. В организации и открытии турнира принимала участие Свердловское региональное отделение Общероссийской общественной организации ОФИЦЕРЫ РОССИИ. Баканов </a:t>
            </a:r>
            <a:r>
              <a:rPr lang="ru-RU" sz="1100" b="0" dirty="0" err="1">
                <a:solidFill>
                  <a:schemeClr val="tx1"/>
                </a:solidFill>
                <a:latin typeface="Arial" pitchFamily="34" charset="0"/>
                <a:cs typeface="Arial" pitchFamily="34" charset="0"/>
              </a:rPr>
              <a:t>Темиржан</a:t>
            </a:r>
            <a:r>
              <a:rPr lang="ru-RU" sz="1100" b="0" dirty="0">
                <a:solidFill>
                  <a:schemeClr val="tx1"/>
                </a:solidFill>
                <a:latin typeface="Arial" pitchFamily="34" charset="0"/>
                <a:cs typeface="Arial" pitchFamily="34" charset="0"/>
              </a:rPr>
              <a:t> студент 331 группы занял 1 место.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751" y="421489"/>
            <a:ext cx="1586323" cy="1403333"/>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751" y="1919112"/>
            <a:ext cx="1584762" cy="1403333"/>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6159" r="13295"/>
          <a:stretch/>
        </p:blipFill>
        <p:spPr>
          <a:xfrm>
            <a:off x="436387" y="1919112"/>
            <a:ext cx="1154430" cy="140333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3851" t="9605" r="3215" b="6532"/>
          <a:stretch/>
        </p:blipFill>
        <p:spPr>
          <a:xfrm>
            <a:off x="2024643" y="758978"/>
            <a:ext cx="2989120" cy="2131687"/>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l="26549" r="21429" b="11470"/>
          <a:stretch/>
        </p:blipFill>
        <p:spPr>
          <a:xfrm>
            <a:off x="404434" y="421489"/>
            <a:ext cx="1186383" cy="1403333"/>
          </a:xfrm>
          <a:prstGeom prst="rect">
            <a:avLst/>
          </a:prstGeom>
          <a:ln>
            <a:noFill/>
          </a:ln>
          <a:effectLst>
            <a:outerShdw blurRad="292100" dist="139700" dir="2700000" algn="tl" rotWithShape="0">
              <a:srgbClr val="333333">
                <a:alpha val="65000"/>
              </a:srgbClr>
            </a:outerShdw>
          </a:effectLst>
        </p:spPr>
      </p:pic>
      <p:pic>
        <p:nvPicPr>
          <p:cNvPr id="13" name="Picture 2" descr="H:\ВВ МВД РФ\1. КУОО ВВ МВД РФ\Наклейки и др\Обложка_КУАТ_ОДОН.jpg"/>
          <p:cNvPicPr>
            <a:picLocks noChangeAspect="1" noChangeArrowheads="1"/>
          </p:cNvPicPr>
          <p:nvPr/>
        </p:nvPicPr>
        <p:blipFill>
          <a:blip r:embed="rId8" cstate="print"/>
          <a:srcRect/>
          <a:stretch>
            <a:fillRect/>
          </a:stretch>
        </p:blipFill>
        <p:spPr bwMode="auto">
          <a:xfrm>
            <a:off x="1377545" y="4651409"/>
            <a:ext cx="595441" cy="398245"/>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387628" y="4713080"/>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4/2016 (91)</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2727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7882" y="591024"/>
            <a:ext cx="3271555" cy="1884387"/>
          </a:xfrm>
        </p:spPr>
        <p:txBody>
          <a:bodyPr anchor="t" anchorCtr="0">
            <a:normAutofit fontScale="90000"/>
          </a:bodyPr>
          <a:lstStyle/>
          <a:p>
            <a:pPr indent="446088" algn="just"/>
            <a:r>
              <a:rPr lang="ru-RU" sz="1100" dirty="0" smtClean="0">
                <a:solidFill>
                  <a:schemeClr val="tx1"/>
                </a:solidFill>
                <a:latin typeface="Arial" pitchFamily="34" charset="0"/>
                <a:cs typeface="Arial" pitchFamily="34" charset="0"/>
              </a:rPr>
              <a:t>20 </a:t>
            </a:r>
            <a:r>
              <a:rPr lang="ru-RU" sz="1100" dirty="0">
                <a:solidFill>
                  <a:schemeClr val="tx1"/>
                </a:solidFill>
                <a:latin typeface="Arial" pitchFamily="34" charset="0"/>
                <a:cs typeface="Arial" pitchFamily="34" charset="0"/>
              </a:rPr>
              <a:t>февраля 2016 года </a:t>
            </a:r>
            <a:r>
              <a:rPr lang="ru-RU" sz="1100" b="0" dirty="0">
                <a:solidFill>
                  <a:schemeClr val="tx1"/>
                </a:solidFill>
                <a:latin typeface="Arial" pitchFamily="34" charset="0"/>
                <a:cs typeface="Arial" pitchFamily="34" charset="0"/>
              </a:rPr>
              <a:t>Некрасов Сергей Иванович, директор техникума, председатель Каменск-Уральской общественной организации ветеранов ВВ МВД РФ, член президиума Каменск-Уральского отделения Общероссийской общественной организации «ОФИЦЕРЫ РОССИИ» вручил удостоверения первым семи студентам</a:t>
            </a:r>
            <a:r>
              <a:rPr lang="ru-RU" sz="1100" b="0" dirty="0" smtClean="0">
                <a:solidFill>
                  <a:schemeClr val="tx1"/>
                </a:solidFill>
                <a:latin typeface="Arial" pitchFamily="34" charset="0"/>
                <a:cs typeface="Arial" pitchFamily="34" charset="0"/>
              </a:rPr>
              <a:t>, выпускникам военно-патриотического клуба ОДОН, </a:t>
            </a:r>
            <a:r>
              <a:rPr lang="ru-RU" sz="1100" b="0" dirty="0">
                <a:solidFill>
                  <a:schemeClr val="tx1"/>
                </a:solidFill>
                <a:latin typeface="Arial" pitchFamily="34" charset="0"/>
                <a:cs typeface="Arial" pitchFamily="34" charset="0"/>
              </a:rPr>
              <a:t>вступившим в </a:t>
            </a:r>
            <a:r>
              <a:rPr lang="ru-RU" sz="1100" b="0" dirty="0">
                <a:solidFill>
                  <a:prstClr val="black"/>
                </a:solidFill>
                <a:latin typeface="Arial" pitchFamily="34" charset="0"/>
                <a:cs typeface="Arial" pitchFamily="34" charset="0"/>
              </a:rPr>
              <a:t>оперативный молодежный отряд «Офицеры России»</a:t>
            </a:r>
            <a:r>
              <a:rPr lang="ru-RU" sz="1100" b="0" dirty="0">
                <a:solidFill>
                  <a:schemeClr val="tx1"/>
                </a:solidFill>
                <a:latin typeface="Arial" pitchFamily="34" charset="0"/>
                <a:cs typeface="Arial" pitchFamily="34" charset="0"/>
              </a:rPr>
              <a:t>.</a:t>
            </a:r>
          </a:p>
        </p:txBody>
      </p:sp>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11970" t="17505" r="24044"/>
          <a:stretch/>
        </p:blipFill>
        <p:spPr>
          <a:xfrm>
            <a:off x="406829" y="2851359"/>
            <a:ext cx="1611332" cy="144000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4726" t="15875" r="39506"/>
          <a:stretch/>
        </p:blipFill>
        <p:spPr>
          <a:xfrm>
            <a:off x="3932232" y="2851359"/>
            <a:ext cx="1156460" cy="1440000"/>
          </a:xfrm>
          <a:prstGeom prst="rect">
            <a:avLst/>
          </a:prstGeom>
        </p:spPr>
      </p:pic>
      <p:pic>
        <p:nvPicPr>
          <p:cNvPr id="6" name="Рисунок 5"/>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r="9081"/>
          <a:stretch/>
        </p:blipFill>
        <p:spPr>
          <a:xfrm>
            <a:off x="5124766" y="2851359"/>
            <a:ext cx="2024671" cy="144000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6829" y="476325"/>
            <a:ext cx="3294838" cy="211378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4971" r="18576" b="6645"/>
          <a:stretch/>
        </p:blipFill>
        <p:spPr>
          <a:xfrm>
            <a:off x="2054236" y="2851359"/>
            <a:ext cx="1841921" cy="1440000"/>
          </a:xfrm>
          <a:prstGeom prst="rect">
            <a:avLst/>
          </a:prstGeom>
          <a:ln>
            <a:noFill/>
          </a:ln>
          <a:effectLst>
            <a:outerShdw blurRad="292100" dist="139700" dir="2700000" algn="tl" rotWithShape="0">
              <a:srgbClr val="333333">
                <a:alpha val="65000"/>
              </a:srgbClr>
            </a:outerShdw>
          </a:effectLst>
        </p:spPr>
      </p:pic>
      <p:pic>
        <p:nvPicPr>
          <p:cNvPr id="12" name="Picture 2" descr="H:\ВВ МВД РФ\1. КУОО ВВ МВД РФ\Наклейки и др\Обложка_КУАТ_ОДОН.jpg"/>
          <p:cNvPicPr>
            <a:picLocks noChangeAspect="1" noChangeArrowheads="1"/>
          </p:cNvPicPr>
          <p:nvPr/>
        </p:nvPicPr>
        <p:blipFill>
          <a:blip r:embed="rId13" cstate="print"/>
          <a:srcRect/>
          <a:stretch>
            <a:fillRect/>
          </a:stretch>
        </p:blipFill>
        <p:spPr bwMode="auto">
          <a:xfrm>
            <a:off x="5319454" y="4639991"/>
            <a:ext cx="595441" cy="398245"/>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6137101" y="4715140"/>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5/2016 (92)</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5211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504" y="3750454"/>
            <a:ext cx="6724098" cy="765585"/>
          </a:xfrm>
        </p:spPr>
        <p:txBody>
          <a:bodyPr anchor="t" anchorCtr="0">
            <a:noAutofit/>
          </a:bodyPr>
          <a:lstStyle/>
          <a:p>
            <a:pPr indent="302897" algn="just"/>
            <a:r>
              <a:rPr lang="ru-RU" sz="1100" dirty="0">
                <a:solidFill>
                  <a:schemeClr val="tx1"/>
                </a:solidFill>
                <a:latin typeface="Arial" pitchFamily="34" charset="0"/>
                <a:cs typeface="Arial" pitchFamily="34" charset="0"/>
              </a:rPr>
              <a:t>18 февраля 2016 года </a:t>
            </a:r>
            <a:r>
              <a:rPr lang="ru-RU" sz="1100" b="0" dirty="0">
                <a:solidFill>
                  <a:schemeClr val="tx1"/>
                </a:solidFill>
                <a:latin typeface="Arial" pitchFamily="34" charset="0"/>
                <a:cs typeface="Arial" pitchFamily="34" charset="0"/>
              </a:rPr>
              <a:t>студенты техникума </a:t>
            </a:r>
            <a:r>
              <a:rPr lang="ru-RU" sz="1100" b="0" dirty="0" smtClean="0">
                <a:solidFill>
                  <a:schemeClr val="tx1"/>
                </a:solidFill>
                <a:latin typeface="Arial" pitchFamily="34" charset="0"/>
                <a:cs typeface="Arial" pitchFamily="34" charset="0"/>
              </a:rPr>
              <a:t>воспитанники </a:t>
            </a:r>
            <a:r>
              <a:rPr lang="ru-RU" sz="1100" b="0" dirty="0">
                <a:solidFill>
                  <a:prstClr val="black"/>
                </a:solidFill>
                <a:latin typeface="Arial" pitchFamily="34" charset="0"/>
                <a:cs typeface="Arial" pitchFamily="34" charset="0"/>
              </a:rPr>
              <a:t>военно-патриотического клуба </a:t>
            </a:r>
            <a:r>
              <a:rPr lang="ru-RU" sz="1100" b="0" dirty="0" smtClean="0">
                <a:solidFill>
                  <a:prstClr val="black"/>
                </a:solidFill>
                <a:latin typeface="Arial" pitchFamily="34" charset="0"/>
                <a:cs typeface="Arial" pitchFamily="34" charset="0"/>
              </a:rPr>
              <a:t> ОДОН </a:t>
            </a:r>
            <a:r>
              <a:rPr lang="ru-RU" sz="1100" b="0" dirty="0" smtClean="0">
                <a:solidFill>
                  <a:schemeClr val="tx1"/>
                </a:solidFill>
                <a:latin typeface="Arial" pitchFamily="34" charset="0"/>
                <a:cs typeface="Arial" pitchFamily="34" charset="0"/>
              </a:rPr>
              <a:t>участвовали </a:t>
            </a:r>
            <a:r>
              <a:rPr lang="ru-RU" sz="1100" b="0" dirty="0">
                <a:solidFill>
                  <a:schemeClr val="tx1"/>
                </a:solidFill>
                <a:latin typeface="Arial" pitchFamily="34" charset="0"/>
                <a:cs typeface="Arial" pitchFamily="34" charset="0"/>
              </a:rPr>
              <a:t>в военизированной эстафете, в соревнованиях по фигурному вождению картинга в рамках городских спортивно-технических соревнований «А, ну-ка, парни!», где команда (руководитель - Ершов В.А.) заняла 2 и 3 место </a:t>
            </a:r>
            <a:r>
              <a:rPr lang="ru-RU" sz="1100" b="0" dirty="0" smtClean="0">
                <a:solidFill>
                  <a:schemeClr val="tx1"/>
                </a:solidFill>
                <a:latin typeface="Arial" pitchFamily="34" charset="0"/>
                <a:cs typeface="Arial" pitchFamily="34" charset="0"/>
              </a:rPr>
              <a:t>соответственно (охват 10 чел). </a:t>
            </a:r>
            <a:endParaRPr lang="ru-RU" sz="1100" b="0" dirty="0">
              <a:solidFill>
                <a:schemeClr val="tx1"/>
              </a:solidFill>
              <a:latin typeface="Arial" pitchFamily="34" charset="0"/>
              <a:cs typeface="Arial" pitchFamily="34" charset="0"/>
            </a:endParaRPr>
          </a:p>
        </p:txBody>
      </p:sp>
      <p:pic>
        <p:nvPicPr>
          <p:cNvPr id="9" name="Объект 8"/>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0401" r="15050"/>
          <a:stretch/>
        </p:blipFill>
        <p:spPr>
          <a:xfrm>
            <a:off x="2933710" y="2056443"/>
            <a:ext cx="1454226" cy="1543667"/>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9463"/>
          <a:stretch/>
        </p:blipFill>
        <p:spPr>
          <a:xfrm flipH="1">
            <a:off x="5109810" y="444949"/>
            <a:ext cx="2029792" cy="154366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29298" y="444949"/>
            <a:ext cx="2389985" cy="1543667"/>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9914"/>
          <a:stretch/>
        </p:blipFill>
        <p:spPr>
          <a:xfrm>
            <a:off x="415504" y="444949"/>
            <a:ext cx="2123268" cy="1543667"/>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5580" y="2056443"/>
            <a:ext cx="2494022" cy="154366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5504" y="2056443"/>
            <a:ext cx="2260562" cy="1543667"/>
          </a:xfrm>
          <a:prstGeom prst="rect">
            <a:avLst/>
          </a:prstGeom>
          <a:ln>
            <a:noFill/>
          </a:ln>
          <a:effectLst>
            <a:outerShdw blurRad="292100" dist="139700" dir="2700000" algn="tl" rotWithShape="0">
              <a:srgbClr val="333333">
                <a:alpha val="65000"/>
              </a:srgbClr>
            </a:outerShdw>
          </a:effectLst>
        </p:spPr>
      </p:pic>
      <p:pic>
        <p:nvPicPr>
          <p:cNvPr id="13" name="Picture 2" descr="H:\ВВ МВД РФ\1. КУОО ВВ МВД РФ\Наклейки и др\Обложка_КУАТ_ОДОН.jpg"/>
          <p:cNvPicPr>
            <a:picLocks noChangeAspect="1" noChangeArrowheads="1"/>
          </p:cNvPicPr>
          <p:nvPr/>
        </p:nvPicPr>
        <p:blipFill>
          <a:blip r:embed="rId14" cstate="print"/>
          <a:srcRect/>
          <a:stretch>
            <a:fillRect/>
          </a:stretch>
        </p:blipFill>
        <p:spPr bwMode="auto">
          <a:xfrm>
            <a:off x="1386263" y="4642940"/>
            <a:ext cx="595441" cy="398245"/>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415504" y="4718089"/>
            <a:ext cx="908813" cy="247948"/>
          </a:xfrm>
          <a:prstGeom prst="rect">
            <a:avLst/>
          </a:prstGeom>
          <a:noFill/>
        </p:spPr>
        <p:txBody>
          <a:bodyPr wrap="none" lIns="61868" tIns="30934" rIns="61868" bIns="30934" rtlCol="0">
            <a:spAutoFit/>
          </a:bodyPr>
          <a:lstStyle/>
          <a:p>
            <a:r>
              <a:rPr lang="ru-RU" dirty="0" smtClean="0">
                <a:effectLst>
                  <a:outerShdw blurRad="38100" dist="38100" dir="2700000" algn="tl">
                    <a:srgbClr val="000000">
                      <a:alpha val="43137"/>
                    </a:srgbClr>
                  </a:outerShdw>
                </a:effectLst>
              </a:rPr>
              <a:t>6/2016 (93)</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30893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3579</TotalTime>
  <Words>2707</Words>
  <Application>Microsoft Office PowerPoint</Application>
  <PresentationFormat>Произвольный</PresentationFormat>
  <Paragraphs>171</Paragraphs>
  <Slides>41</Slides>
  <Notes>40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41</vt:i4>
      </vt:variant>
    </vt:vector>
  </HeadingPairs>
  <TitlesOfParts>
    <vt:vector size="48" baseType="lpstr">
      <vt:lpstr>Arial</vt:lpstr>
      <vt:lpstr>Calibri</vt:lpstr>
      <vt:lpstr>Times New Roman</vt:lpstr>
      <vt:lpstr>Verdana</vt:lpstr>
      <vt:lpstr>Wingdings 2</vt:lpstr>
      <vt:lpstr>Wingdings 3</vt:lpstr>
      <vt:lpstr>Аспект</vt:lpstr>
      <vt:lpstr> </vt:lpstr>
      <vt:lpstr>Военно-патриотический клуб «ОДОН» Каменск-Уральский агропромышленный техникум (дата создания: 01 сентября 2013 года)</vt:lpstr>
      <vt:lpstr>Презентация PowerPoint</vt:lpstr>
      <vt:lpstr>В октябре 2015 года студенты Каменск-Уральского агропромышленного техникума вызвались помочь ЗАО АПК «Белореченский» с уборкой урожая капусты. В этом году из желающих посодействовать агрокомбинату было сформировано два трудовых отряда, один из которых  возглавил педагог дополнительного образования руководитель ВПК «ОДОН» Владимир Александрович Ершов, а второй – мастер производственного обучения Александр Леонидович Давыдов (охват 25 студентов, 2 преподавателя).</vt:lpstr>
      <vt:lpstr>В октябре 2015 года на базе Каменск-Уральского агропромышленного техникума состоялось торжественное открытие лазерного тира и первые занятия для воспитанников ВПК «ОДОН» (охват – 25 чел.). Главными преимуществами лазерного тира, является его компактность (лазерный тир можно расположить на площади от 6 квадратных метров, при этом мишени будут проецироваться на дистанциях, необходимых стрелку, а размеры будут соответствовать тому, что стрелок видел бы на полигоне), экономичность (нет необходимости в приобретении расходных материалов: мишеней, боеприпасов) и безопасность, что весьма не маловажно для любой образовательной организации. Появление тира такого типа позволило улучшить  качественные показатели студентов КУАТ в стрельбе и обеспечить возможность включения элемента «Лазерная стрельба» в качестве дополнительного компонента к комплексу «Готов к труду и обороне». Осуществление данных целей стало возможным благодаря поддержке благотворительного фонда «Синара-Фонд», который и осуществил финансирование лазерного стрелкового тира.   </vt:lpstr>
      <vt:lpstr>9 ноября 2015 года Каменск-Уральский агропромышленный техникум принял участие в проведении турнира по боксу вместе с общественной организацией ветеранов ВВ МВД РФ и «Офицеры России». Наш техникум уже в третий раз стал соорганизатором Межрегионального турнира по боксу, посвященному нашему земляку Герою России, генералу армии Виктору Петровичу Дубынину. Воспитанники военно-патриотического клуба «ОДОН» с гордостью приняли участие в почетном карауле и торжественном возложении венка к мемориалу  на Аллее Славы. (охват: 9 участников).</vt:lpstr>
      <vt:lpstr>25 - 28 ноября 2015 года студенты Каменск-Уральского агропромышленного техникума Баканов Темиржан и Чебыкин Леонид, являющиеся членами военно-патриотического клуба «ОДОН»  участвовали в турнире по боксу среди студентов учебных заведений г. Екатеринбурга и области посвященная памяти бойцов погибших в локальных войнах. В организации и открытии турнира принимала участие Свердловское региональное отделение Общероссийской общественной организации ОФИЦЕРЫ РОССИИ. Баканов Темиржан студент 331 группы занял 1 место. </vt:lpstr>
      <vt:lpstr>20 февраля 2016 года Некрасов Сергей Иванович, директор техникума, председатель Каменск-Уральской общественной организации ветеранов ВВ МВД РФ, член президиума Каменск-Уральского отделения Общероссийской общественной организации «ОФИЦЕРЫ РОССИИ» вручил удостоверения первым семи студентам, выпускникам военно-патриотического клуба ОДОН, вступившим в оперативный молодежный отряд «Офицеры России».</vt:lpstr>
      <vt:lpstr>18 февраля 2016 года студенты техникума воспитанники военно-патриотического клуба  ОДОН участвовали в военизированной эстафете, в соревнованиях по фигурному вождению картинга в рамках городских спортивно-технических соревнований «А, ну-ка, парни!», где команда (руководитель - Ершов В.А.) заняла 2 и 3 место соответственно (охват 10 чел). </vt:lpstr>
      <vt:lpstr>В течение двух дней, 17 и 19 февраля 2016 года, на базе музея им. Шевелева В.П. члены военно-патриотического клуба «ОДОН» и оперативного молодежного отряда «ОФИЦЕРЫ РОССИИ» Каменск-Уральского агропромышленного техникума приняли активное участие в организации игры «Курс молодого бойца» для учащихся 5-6 классов более 20 школ города. </vt:lpstr>
      <vt:lpstr>В рамках месячника «Защитника Отечества» центр патриотического воспитания и допризывной подготовки «КУАТ» провел следующие мероприятия:   9 февраля 2016 года в школе  № 38, в классах, где обучаются кадеты МЧС, был проведен Урок мужества. Преподаватель ОБЖ Каменск-Уральского агропромышленного техникума, ветеран боевых действий, офицер запаса группы спецназа Поспеев Руслан и представитель Областного союза десантников, старшина запаса  Перепелица Валерий рассказали ребятам о том, как важно уже сейчас,  в подростковом возрасте,  начать тщательную  физическую,  моральную и  интеллектуальную  подготовку к прохождению службы в силовых структурах. (охват – 35 чел.) 19 февраля 2016 года - Урок мужества для обучающихся первого курса. Для беседы со студентами был приглашен ветеран войны в  Северной Корее Синицын П.В. (охват – 42 чел.)   25 февраля 2016 года на базе Каменск-Уральского агропромышленного техникума проходили военно-спортивные соревнования  «Служу России» для студентов 1-2 курса (охват 86 человек).   25 февраля 2016 года проходила игра «Зарничка» для учащихся Каменской  СОШ (с. Позариха) Организатором выступил ВПК «ОДОН» под руководством Ершова В.А. (охват – 78 чел.)    </vt:lpstr>
      <vt:lpstr>В рамках месячника «Защитника Отечества» Центр патриотического воспитания и допризывной подготовки «КУАТ» провел  и принял участие в следующих мероприятиях:     1 февраля 2016 года воспитанники военно-патриотического клуба ОДОН участвовали в турнире по «Страйкболу» (охват - 20 чел)     6 февраля 2016 года Каменск-Уральский агропромышленный техникум провел Урок мужества в СОШ № 2 г. Катайска Организатором выступил руководитель ВПК «ОДОН» Ершов В.А. (охват – 47 чел.)      25 февраля 2016 года Каменск-Уральский агропромышленный техникум провел Урок мужества в Клевакинской СОШ. Организатором выступил руководитель Центра патриотического воспитания и допризывной подготовки молодежи Поспеев Р.В. (охват – 68 чел.)</vt:lpstr>
      <vt:lpstr>20 апреля 2016 года военно-патриотический клуб «ОДОН»  под руководством Ершова В.А. провел спортивную эстафету в Колчеданской школе-интернат. После подведения итогов и награждения был проведен «мастер-класс» по сборке-разборке автомата, в котором активно принимали участие учащиеся школы. (охват – 42 чел.)</vt:lpstr>
      <vt:lpstr>23 апреля 2016 года на базе Каменск-Уральского агропромышленного техникума состоялся Межрегиональный военно-спортивный турнир «Последний рубеж», посвященного 120-летию со дня рождения четырежды Героя Советского Союза, Маршала Советского Союза Г.К. Жукова Общее руководство организацией Турнира осуществлял УБОФ «АССОЦИАЦИЯ СПЕЦНАЗ», непосредственная организация проведения Турнира возлагалась на Центр патриотического воспитания и допризывной подготовки при ГАПОУ СО «КУАТ».           Подведение итогов турнира порадовало наших участников! Каждая команда была награждена ценным призом и почетной грамотой. Победу одержала команда военно-патриотического клуба ОДОН           В проведении турнира помогали Фонд содействия патриотическому воспитанию молодежи «Рубикон», страйкбольный клуб «АГАТ», АПО «Возвращение» (охват – 51 чел.) </vt:lpstr>
      <vt:lpstr>27 апреля 2016 года состоялся традиционный весенний конкурс, организованный ЦВР –  «Каменские струны». Как и многие мероприятия в этом году, конкурс был посвящен педагогу и музыканту В. В. Лобанову, а значит и репертуар был подобран тематический. Ребята из школ города и района исполняли песни разных авторов. Номинаций было как обычно несколько: соло, дуэт и ансамбль. Приглашенными судьями были ГАПОУ СО «Каменск- Уральский агропромышленный техникум» совместно с Каменск–Уральской организации ветеранов и воинов ВВ МВД РФ, в лице Ершов Владимир Александрович и Теляковым Александром Васильевич. Грамотами  были награждены лучшие авторские песни и дуэты. После конкурса участники с интересом общались с нашими судьями Ершовым В. А. и Теляковым А. и желали сделать личное фото.</vt:lpstr>
      <vt:lpstr>27 апреля 2016 года Приказом Командующего УрРК ВВ МВД РФ от 17.03.2016 № 59 ценным подарком «за содействие внутренним войскам МВД России при выполнении возложенных на них задач» был награжден заместитель председателя Каменск-Уральской общественной организации ветеранов ВВ МВД РФ, руководитель ВПК ОДОН, педагог дополнительного образования Каменск-Уральского агропромышленного техникума В.А. Ершов.</vt:lpstr>
      <vt:lpstr>Если война коснулась твоей семьи. Если ты знаешь, какой ценой досталась нам Победа. Если ты гордишься своей историей, своей страной, своей семьей. Если ты помнишь.        С 3 по 9 мая 2016 года в Каменск – Уральском агропромышленном техникуме прошла акция «Георгиевская ленточка». Знаком акции является так называемая «Георгиевская ленточка», цветовая гамма которой хорошо известна каждому и которая использовалась при создании одной из главных наград ВОВ — «Ордена Славы». Студенты вручали ленточку директору техникума Некрасову Сергею Ивановичу и своим преподавателям. (охват – 84 чел.) </vt:lpstr>
      <vt:lpstr>«От сердца к  сердцу» фонд памяти Алексея Потеряева провел 5 мая 2016 года в спортивном комплексе «Космос» IV турнир по футболу. В программе так же присутствовали конкурсы, флешмоб и розыгрыш призов.        В футбольных командах были заявлены дети от 10 до 18 лет. Помимо соревнований на площадке присутствовала полевая кухня. Вкусная гречневая каша и теплый чай подбадривали болельщиков игр и участников соревнований.  Помощь в проведении дня памяти оказали  Ветеранская организация и Офицеры России и члены военно-патриотического клуба ОДОН (охват – 346 чел.)</vt:lpstr>
      <vt:lpstr>9 мая 2016 года на центральной площади Каменска-Уральского состоялся военный Парад в честь 71-летия Победы в ВОВ. В акции «Бессмертный полк» приняли участие порядка 11 тыс. человек.           Взвод Каменск – Уральского агропромышленного техникума прибыл на парад в количестве 25 студентов, который возглавлял Маслов Вячеслав, знаменоносцем был Устюжанин Илья. По результатам смотра строя наш Взвод занял 3 место. </vt:lpstr>
      <vt:lpstr>9 мая 2016 года, в честь празднования 71 Победы в Великой Отечественной войне возле мемориала погибшим защитникам Родины на городской Аллее Славы прошла спортивно-патриотическая акция «Рекорд Победы». Организаторами выступили: Никита Осеев, Никита Юргинсон, Офицеры России, Общественная организация воинов и ветеранов внутренних войск и Каменск-Уральский агропромышленный техникум. В ходе мероприятия 873 участника акции все вместе сделали 25 933 отжиманий – именно такое количество мирных дней прошло после 9 мая 1945 года.         Студенты Каменск-Уральского агропромышленного техникума вместе со своими преподавателями, члены военно-патриотического клуба ОДОН. Наибольший личный вклад в акцию сделал студент Каменск-Уральского агропромышленного техникума Баканов Тимур около1000 отжиманий, так же абсолютно лучший результат за один подход – 110 отжиманий. </vt:lpstr>
      <vt:lpstr>9 мая 2016 года  в селе Клевакинское торжественно проходил День Победы. Программа мероприятия была организована администрацией села, Клевакинской СОШ  и руководителем Центра патриотического воспитания и допризывной подготовки молодежи Поспеевы Р.В.      В честь Дня Победы на территории Клевакинской СОШ был создан почетный караул. Для проведения это мероприятия была привлечена секция Армейского рукопашного боя. Участники караула были ребята от 11 до 17 лет. Форма одежды была пошита самолично. Стоять в карауле - великая честь. Во всех российских городах свою вахту несут школьники, в честь Дня Победы (охват – 189 чел).</vt:lpstr>
      <vt:lpstr>Знаменитая пилотажная группа "Стрижи" в субботу, 28 мая 2016года, прилетела в Екатеринбург на территорию аэропорта Уктус. Самые лучшие пилоты приняли участие в военно-патриотической акции "Военная служба по контракту - «Твой выбор».          Каменск-Уральского агропромышленный техникум, военно-патриотический клуб «ОДОН»: Антонов Илья, Баканов Тимур, Шипицын Кирилл, Чебыкин Леонид, под руководством Ершова В.А. приняли участие в данном мероприятии. Участники могли посмотреть выставку вооружения и военной техники, увили показательные выступления спортсменов-лётчиков, авиамоделистов и парашютистов, бойцов спецназа. В церемонии открытия авиашоу приняли участие взвод барабанщиков Суворовского военного училища и рота почётного караула ЦВО.           Целью приглашение патриотических клубов на мероприятие, должна была быть встреча с командующим войсками Шойгу С.К. </vt:lpstr>
      <vt:lpstr>Презентация PowerPoint</vt:lpstr>
      <vt:lpstr>С 30.05.2016 по 03.06.2016 года в Каменск–Уральском агропромышленном техникуме проходили 5-ти дневные учебно-полевые сборы, участниками которых стали юноши 2 курса под руководством преподавателя-организатора ОБЖ Поспеева Руслана Валентиновича.        Для более качественной подготовки и проведения сборов активное содействие оказали общественная организация ветеранов Внутренних войск МВД РФ и в/ч 45123.        Также были организованы ротные тактические игры, психологические тренинги, постановка реальных ситуационных задач (метод кейс - стади), военно-спортивная игра. Был организован просмотр фильма «Приказываю ЖИТЬ! Дубынин», и отрывки из художественных фильмов о действиях разведывательных подразделений стран мира и др. (охват – 86 чел.)</vt:lpstr>
      <vt:lpstr>3 июня 2016 года один из лучших военно-патриотических клубов Центра патриотического воспитания и допризывной подготовки молодежи – ВПК «ОДОН» (руководитель – Владимир Ершов) был отмечен вручением учебного автомата Калашникова и 15 комплектов полевой формы. Данная инициатива исходила от начальника 63 отряда ФПС по Свердловской области Вадима Федорова и  Алексея Филиппова, которые, побывав в стенах Каменск-Уральского агропромышленного техникума, в очередной раз отметили большой вклад администрации, педагогов и студентов образовательного учреждения в процесс подготовки молодежи к исполнению гражданского долга по защите Родины.         Вручение учебного оружия было приурочено к завершению в Каменск-Уральском агропромышленном техникуме традиционных 5-дневных учебных сборов с юношами 2 курса, во время которых студенты постигали азы строевой, инженерной, медицинской и тактической подготовки, военной топографии, подробно изучали средства радиационной, химической и биологической защиты, занимались физической подготовкой и сдачей военно-спортивных нормативов </vt:lpstr>
      <vt:lpstr>8 июня 2016 года сотрудники Каменск–Уральского агропромышленного техникума совместно с военно-патриотическим клубом «ОДОН» (КУАТ) побывали в школах № 19, №40 (г. Каменск-Уральск), в которых было проведено праздничное мероприятие, посвященное Дню России. Организаторы и участники мероприятия отметили, что чувствовалась особая атмосфера и настрой зрительской аудитории. Школьники подпевали и пританцовывали, импровизировали в конкурсах и очень легко шли на контакт.           Желающих участвовать в различных военно-прикладных состязаниях было особенно много (Охват участников школа №19 (110 чел.), школа №40 (150 чел.), школа № 21 (120 чел), школа №16 ( 110 чел), школа № 35 (90-100 чел), школа №15 (60-70 чел), школа №22 (130 чел.), школа №37 ( 50 чел), школа №20 (100 чел), школа №25 ( 250 чел)).  </vt:lpstr>
      <vt:lpstr>Презентация PowerPoint</vt:lpstr>
      <vt:lpstr>Презентация PowerPoint</vt:lpstr>
      <vt:lpstr>Презентация PowerPoint</vt:lpstr>
      <vt:lpstr>31.07.2016 года наша страна отметила День Военно-морского флота. 320 лет военный флот надежно стоит на страже интересов нашей Родины. Походы, открытия, победы российского флота принесли славу нашей стране, сделали Россию великой морской державой.             Главным событием для служивших на боевых кораблях и подводных лодках горожан стало вручение юбилейных медалей и благодарственных писем. Награды ветеранам ВМФ были вручены во время митинга на Аллее Славы.           Общероссийская общественная организация "Офицеры России" в торжественной обстановке вручила ОО ВМФ «Адмирал» сувенир ручной работы - парусник помещенный через горлышко в бутылку. Он олицетворяет в себе: возможности к новым открытиям, преодоление трудностей.          Участники митинга почтили минутой молчания память моряков, погибших в годы Великой Отечественной войны и в мирное время при выполнении боевых задач.          Организатором было общественное объединение ВМФ «Адмирал». Так же отдельная благодарность за помощи в организации была выражена членам военно-патриотического клуба ОДОН и за музыкальное сопровождение членам волонтерского отряда агропромышленного техникума.  </vt:lpstr>
      <vt:lpstr>25 июля 2016 года состоялось открытие областного оборонно-спортивного лагеря «Патриоты Урала», посвященного 120-летия со дня рождения четырежды Героя Советского Союза, Маршала Советского Союза Г.К. Жукова.         Более сотни воспитанников военно-патриотических клубов из всех управленческих округов Свердловской области и города Екатеринбурга прибыли в структурное подразделение ГАУ СО «РЦПВ» «Центр подготовки и призыва граждан на военную службу им. Героя Советского Союза Н.И. Кузнецова», чтобы получить новые знания навыки и умения, которые пригодятся им в дальнейшей жизни. В том числе на ровне со всеми, принял участие и команда военно-патриотического клуба ОДОН ОДОН, под руководством  В.А. Ершова.         </vt:lpstr>
      <vt:lpstr>В августе 2016 года Центром был инициирован процесс создания на территории муниципалитета местного отделения «Юнармия» (движения, созданного по инициативе Минобороны России и поддержанного Президентом РФ В.В. Путиным) с целью объединения деятельности всех организаций и органов, занимающихся допризывной подготовкой граждан.</vt:lpstr>
      <vt:lpstr>12 сентября 2016 года на центральной площади у часовни Каменска-Уральского состоялся праздник, посвященный 750-летию памяти Александра Невского – святого покровителя города.          В данном мероприятии так же принял участие Каменск-Уральский агропромышленный техникум. Студенты выступили со сценкой «Летопись времен», в которой было сравнение времен и воспоминаний. Патриотический дух помог передать эмоции, переживания.           Были продемонстрированы презентации о деятельности военно - патриотического клуба ОДОН, и волонтерского движения «Робин Гуд».</vt:lpstr>
      <vt:lpstr>Презентация PowerPoint</vt:lpstr>
      <vt:lpstr> С 28-30 октября 2016 в спортивном комплексе  «Факел» им. П.Г. Казакова прошел IV Открытый традиционный турнир по боксу, посвящённый памяти Генерала Армии и Героя России В.П. Дубынина.           На соревнованиях принимали участие около 400 боксеров из Каменска-Уральского, Екатеринбурга, Новоуральска, Краснотурьинска, Чусовского, Перми, Тюмени, Нижнего Новгорода, ХМАО, Шадринска и других городов.  </vt:lpstr>
      <vt:lpstr>3 ноября 2016 года на базе ГАПОУ СО «Каменск-Уральский агропромышленного техникума» прошла I областная военно-спортивная игра «Патриот» команд профессиональных образовательных организаций г. Каменск-Уральского и Свердловской области, приуроченная празднованию Дня воинской славы России - Дня народного единства, которая организована совместными усилиями членов организации, педагогов и студентов Каменск-Уральского агропромышленного техникума, представителей страйкбольного клуба «АГАТ» и местного отделения «Юнармия», администрации г.      Каменск-Уральский (Муниципальное казенное учреждение «Центр молодежной политики»), и молодежного объединения «Q-квартал». В соревнованиях приняли участие 7 военно-патриотических клубов из Каменск-Уральского, Екатеринбурга, Серова, Новой Ляли и др.         После приветственного завтрака и общего построения команды разошлись на семь этапов силовой, огневой, строевой, профессиональной и интеллектуальной направленности, которые требовали от команд проявления выносливости, скорости и качественного выполнения задания.          Подведение итогов турнира порадовало наших участников! Призерам и команде победителю были вручены дипломы и кубки, остальные команды были отмечены сертификатами за участие.  Лидерами I областной военно-спортивной игры «Патриот» стала команда «Пламя» Каменск-Уральского агропромышленного техникума.</vt:lpstr>
      <vt:lpstr>Церемония открытия мемориальной доски на стене школы началась с минуты молчания, объявленная  Елфимовым В.А. Приглашенными гостями на открытии были Красильников Владимир Николаевич (председатель Общественного совета при ГУВД Свердловской области, ветеран МВД России, генерал- майор милиции в отставке, Почетный сотрудник МВД), Мурашкинцев Александр Филиппович (заместитель председателя Общественного совета при ГУВД Свердловской области, руководитель Уральского отделения «Центр социальных и благотворительных программ поддержки ветеранов и инвалидов силовых структур «Звезда»), Сажаев Александр Павлович( председатель Совета ветеран ММО МВД РФ «Каменск-Уральский»), Кожев Алексей Геннадьевич (подполковник, начальник отделения СОБРa), Некрасов Сергей Иванович (депутат городской Думы, руководитель исполкома Каменск-Уральского отделения "ОФИЦЕРЫ РОССИИ"), Панкратьев Михаил Николаевич, председатель Каменск-Уральской общественной организации ветеранов Внутренних войск МВД РФ, Ершов Владимир Александрович, заместитель председателя Каменск-Уральской общественной организации ветеранов Внутренних войск МВД РФ, руководитель военно-патриотического клуба "ОДОН" (с воспитанниками 5чел.),  Басаргин Дмитрий Александрович(вице-президент Клуба спортивных единоборств "ГОНГ"), Васильченко Кирилл Сергеевич (заместитель председателя межрегиональной профсоюзной организации по УРФО "Безопасность"). </vt:lpstr>
      <vt:lpstr>Презентация PowerPoint</vt:lpstr>
      <vt:lpstr>12 -13 ноября  2016 года в СОШ № 21и ПЧ № 27 проходили мастер-классы по горной подготовке и штурмовому альпинизму, в котором принял участие ВПК КУАТ «ОДОН».            Мастер-класс проводил руководитель ДЮСПК ВСК «Гвардеец» гвардии младший сержант ВДВ Лагоша А. А. Участниками были патриотические клубы города Каменска-Уральского.           В горную подготовку входили скалодром, наведение переправ, работа с одной веревкой, работа на скале, как правильно закрепить веревку и как сделать самостраховку. Все элементы были отработаны каждым. Также участники узнали о штурмовом альпинизме и для чего он нужен.           На второй день проходили мастер-классы по практической спортивной стрельбе, практической тактической стрельбе, по прикладному рукопашному бою: работа без оружия, работа с оружием, работа против оружия.            После завершения мероприятия всем участникам были вручены почетные грамоты и дипломы за квалификационные испытания «Тропа разведчика» и прохождение мастер-класса. Команда Каменск –Уральского агропромышленного техникума ВПК «ОДОН» заняла 3 место, (руководитель –педагог доп. образования Ершов В.А.). </vt:lpstr>
      <vt:lpstr>16 ноября 2016 года на базе Свердловского областного  педагогического колледжа проходил областной молодежный форум « Я - Уралец».  На форуме работало несколько видов площадок: «Урал этнокультурный», «Урал туристический», «Урал спортивный», «Добровольцы Урала», «Проекты Урала», на которых  приглашенные гости принимали активное  участие. Для руководителей Центров патриотического воспитания и допризывной подготовки был создан «круглый стол».          От Каменск-Уральского агропромышленного техникума приняли участие члены военно-патриотического клуба ОДОН Хаерзаманов Александр (209 гр.), Ильин Сергей (309 гр.), а также заместитель директора по СПР Останин Д.И. и педагог дополнительного образования Ершов В.А.           На площадках участникам рассказывали о создании новых проектов и о возможностях участия в них современной молодежи.           В свою очередь Останин Д. И. и Ершов В. А. рассказали о проведенных и запланированных мероприятиях в нашем техникуме.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Центр патриотического воспитания и допризывной подготовки</dc:title>
  <dc:creator>ZAM_UVR</dc:creator>
  <cp:lastModifiedBy>ZAM_UVR</cp:lastModifiedBy>
  <cp:revision>276</cp:revision>
  <cp:lastPrinted>2016-12-19T09:31:20Z</cp:lastPrinted>
  <dcterms:created xsi:type="dcterms:W3CDTF">2016-06-08T04:44:11Z</dcterms:created>
  <dcterms:modified xsi:type="dcterms:W3CDTF">2016-12-19T09:32:05Z</dcterms:modified>
</cp:coreProperties>
</file>